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900" r:id="rId1"/>
  </p:sldMasterIdLst>
  <p:notesMasterIdLst>
    <p:notesMasterId r:id="rId112"/>
  </p:notesMasterIdLst>
  <p:handoutMasterIdLst>
    <p:handoutMasterId r:id="rId113"/>
  </p:handoutMasterIdLst>
  <p:sldIdLst>
    <p:sldId id="596" r:id="rId2"/>
    <p:sldId id="775" r:id="rId3"/>
    <p:sldId id="768" r:id="rId4"/>
    <p:sldId id="680" r:id="rId5"/>
    <p:sldId id="681" r:id="rId6"/>
    <p:sldId id="756" r:id="rId7"/>
    <p:sldId id="757" r:id="rId8"/>
    <p:sldId id="758" r:id="rId9"/>
    <p:sldId id="759" r:id="rId10"/>
    <p:sldId id="760" r:id="rId11"/>
    <p:sldId id="761" r:id="rId12"/>
    <p:sldId id="764" r:id="rId13"/>
    <p:sldId id="765" r:id="rId14"/>
    <p:sldId id="600" r:id="rId15"/>
    <p:sldId id="601" r:id="rId16"/>
    <p:sldId id="602" r:id="rId17"/>
    <p:sldId id="603" r:id="rId18"/>
    <p:sldId id="604" r:id="rId19"/>
    <p:sldId id="607" r:id="rId20"/>
    <p:sldId id="616" r:id="rId21"/>
    <p:sldId id="766" r:id="rId22"/>
    <p:sldId id="626" r:id="rId23"/>
    <p:sldId id="627" r:id="rId24"/>
    <p:sldId id="628" r:id="rId25"/>
    <p:sldId id="767" r:id="rId26"/>
    <p:sldId id="635" r:id="rId27"/>
    <p:sldId id="636" r:id="rId28"/>
    <p:sldId id="637" r:id="rId29"/>
    <p:sldId id="638" r:id="rId30"/>
    <p:sldId id="639" r:id="rId31"/>
    <p:sldId id="640" r:id="rId32"/>
    <p:sldId id="641" r:id="rId33"/>
    <p:sldId id="642" r:id="rId34"/>
    <p:sldId id="643" r:id="rId35"/>
    <p:sldId id="647" r:id="rId36"/>
    <p:sldId id="648" r:id="rId37"/>
    <p:sldId id="650" r:id="rId38"/>
    <p:sldId id="651" r:id="rId39"/>
    <p:sldId id="652" r:id="rId40"/>
    <p:sldId id="653" r:id="rId41"/>
    <p:sldId id="654" r:id="rId42"/>
    <p:sldId id="655" r:id="rId43"/>
    <p:sldId id="656" r:id="rId44"/>
    <p:sldId id="657" r:id="rId45"/>
    <p:sldId id="658" r:id="rId46"/>
    <p:sldId id="659" r:id="rId47"/>
    <p:sldId id="660" r:id="rId48"/>
    <p:sldId id="661" r:id="rId49"/>
    <p:sldId id="662" r:id="rId50"/>
    <p:sldId id="663" r:id="rId51"/>
    <p:sldId id="664" r:id="rId52"/>
    <p:sldId id="665" r:id="rId53"/>
    <p:sldId id="666" r:id="rId54"/>
    <p:sldId id="667" r:id="rId55"/>
    <p:sldId id="668" r:id="rId56"/>
    <p:sldId id="672" r:id="rId57"/>
    <p:sldId id="769" r:id="rId58"/>
    <p:sldId id="674" r:id="rId59"/>
    <p:sldId id="675" r:id="rId60"/>
    <p:sldId id="676" r:id="rId61"/>
    <p:sldId id="677" r:id="rId62"/>
    <p:sldId id="770" r:id="rId63"/>
    <p:sldId id="683" r:id="rId64"/>
    <p:sldId id="684" r:id="rId65"/>
    <p:sldId id="685" r:id="rId66"/>
    <p:sldId id="686" r:id="rId67"/>
    <p:sldId id="687" r:id="rId68"/>
    <p:sldId id="688" r:id="rId69"/>
    <p:sldId id="771" r:id="rId70"/>
    <p:sldId id="689" r:id="rId71"/>
    <p:sldId id="690" r:id="rId72"/>
    <p:sldId id="691" r:id="rId73"/>
    <p:sldId id="693" r:id="rId74"/>
    <p:sldId id="694" r:id="rId75"/>
    <p:sldId id="695" r:id="rId76"/>
    <p:sldId id="696" r:id="rId77"/>
    <p:sldId id="697" r:id="rId78"/>
    <p:sldId id="698" r:id="rId79"/>
    <p:sldId id="699" r:id="rId80"/>
    <p:sldId id="700" r:id="rId81"/>
    <p:sldId id="705" r:id="rId82"/>
    <p:sldId id="706" r:id="rId83"/>
    <p:sldId id="707" r:id="rId84"/>
    <p:sldId id="708" r:id="rId85"/>
    <p:sldId id="772" r:id="rId86"/>
    <p:sldId id="710" r:id="rId87"/>
    <p:sldId id="711" r:id="rId88"/>
    <p:sldId id="712" r:id="rId89"/>
    <p:sldId id="714" r:id="rId90"/>
    <p:sldId id="716" r:id="rId91"/>
    <p:sldId id="717" r:id="rId92"/>
    <p:sldId id="723" r:id="rId93"/>
    <p:sldId id="724" r:id="rId94"/>
    <p:sldId id="726" r:id="rId95"/>
    <p:sldId id="773" r:id="rId96"/>
    <p:sldId id="728" r:id="rId97"/>
    <p:sldId id="729" r:id="rId98"/>
    <p:sldId id="730" r:id="rId99"/>
    <p:sldId id="731" r:id="rId100"/>
    <p:sldId id="733" r:id="rId101"/>
    <p:sldId id="734" r:id="rId102"/>
    <p:sldId id="735" r:id="rId103"/>
    <p:sldId id="736" r:id="rId104"/>
    <p:sldId id="737" r:id="rId105"/>
    <p:sldId id="738" r:id="rId106"/>
    <p:sldId id="741" r:id="rId107"/>
    <p:sldId id="742" r:id="rId108"/>
    <p:sldId id="743" r:id="rId109"/>
    <p:sldId id="745" r:id="rId110"/>
    <p:sldId id="774" r:id="rId111"/>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CC"/>
    <a:srgbClr val="4D4D4D"/>
    <a:srgbClr val="808080"/>
    <a:srgbClr val="FFFFFF"/>
    <a:srgbClr val="FFFFCC"/>
    <a:srgbClr val="FFCC99"/>
    <a:srgbClr val="993300"/>
    <a:srgbClr val="0033CC"/>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941" autoAdjust="0"/>
  </p:normalViewPr>
  <p:slideViewPr>
    <p:cSldViewPr>
      <p:cViewPr varScale="1">
        <p:scale>
          <a:sx n="84" d="100"/>
          <a:sy n="84" d="100"/>
        </p:scale>
        <p:origin x="-1746" y="-84"/>
      </p:cViewPr>
      <p:guideLst>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718"/>
    </p:cViewPr>
  </p:sorterViewPr>
  <p:notesViewPr>
    <p:cSldViewPr>
      <p:cViewPr varScale="1">
        <p:scale>
          <a:sx n="84" d="100"/>
          <a:sy n="84" d="100"/>
        </p:scale>
        <p:origin x="-3120" y="-96"/>
      </p:cViewPr>
      <p:guideLst>
        <p:guide orient="horz" pos="2163"/>
        <p:guide pos="2888"/>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1590"/>
            <a:ext cx="3037203" cy="465854"/>
          </a:xfrm>
          <a:prstGeom prst="rect">
            <a:avLst/>
          </a:prstGeom>
          <a:noFill/>
          <a:ln w="9525">
            <a:noFill/>
            <a:miter lim="800000"/>
            <a:headEnd/>
            <a:tailEnd/>
          </a:ln>
          <a:effectLst/>
        </p:spPr>
        <p:txBody>
          <a:bodyPr vert="horz" wrap="square" lIns="19088" tIns="0" rIns="19088" bIns="0" numCol="1" anchor="t" anchorCtr="0" compatLnSpc="1">
            <a:prstTxWarp prst="textNoShape">
              <a:avLst/>
            </a:prstTxWarp>
          </a:bodyPr>
          <a:lstStyle>
            <a:lvl1pPr defTabSz="951224">
              <a:defRPr sz="1000" i="1">
                <a:latin typeface="Georgia" pitchFamily="18" charset="0"/>
              </a:defRPr>
            </a:lvl1pPr>
          </a:lstStyle>
          <a:p>
            <a:pPr>
              <a:defRPr/>
            </a:pPr>
            <a:endParaRPr lang="en-US" dirty="0"/>
          </a:p>
        </p:txBody>
      </p:sp>
      <p:sp>
        <p:nvSpPr>
          <p:cNvPr id="2051" name="Rectangle 3"/>
          <p:cNvSpPr>
            <a:spLocks noGrp="1" noChangeArrowheads="1"/>
          </p:cNvSpPr>
          <p:nvPr>
            <p:ph type="dt" idx="1"/>
          </p:nvPr>
        </p:nvSpPr>
        <p:spPr bwMode="auto">
          <a:xfrm>
            <a:off x="3973197" y="-1590"/>
            <a:ext cx="3037203" cy="465854"/>
          </a:xfrm>
          <a:prstGeom prst="rect">
            <a:avLst/>
          </a:prstGeom>
          <a:noFill/>
          <a:ln w="9525">
            <a:noFill/>
            <a:miter lim="800000"/>
            <a:headEnd/>
            <a:tailEnd/>
          </a:ln>
          <a:effectLst/>
        </p:spPr>
        <p:txBody>
          <a:bodyPr vert="horz" wrap="square" lIns="19088" tIns="0" rIns="19088" bIns="0" numCol="1" anchor="t" anchorCtr="0" compatLnSpc="1">
            <a:prstTxWarp prst="textNoShape">
              <a:avLst/>
            </a:prstTxWarp>
          </a:bodyPr>
          <a:lstStyle>
            <a:lvl1pPr algn="r" defTabSz="951224">
              <a:defRPr sz="1000" i="1">
                <a:latin typeface="Georgia" pitchFamily="18" charset="0"/>
              </a:defRPr>
            </a:lvl1pPr>
          </a:lstStyle>
          <a:p>
            <a:pPr>
              <a:defRPr/>
            </a:pPr>
            <a:endParaRPr lang="en-US" dirty="0"/>
          </a:p>
        </p:txBody>
      </p:sp>
      <p:sp>
        <p:nvSpPr>
          <p:cNvPr id="12292" name="Rectangle 4"/>
          <p:cNvSpPr>
            <a:spLocks noGrp="1" noRot="1" noChangeAspect="1" noChangeArrowheads="1" noTextEdit="1"/>
          </p:cNvSpPr>
          <p:nvPr>
            <p:ph type="sldImg" idx="2"/>
          </p:nvPr>
        </p:nvSpPr>
        <p:spPr bwMode="auto">
          <a:xfrm>
            <a:off x="1190625" y="703263"/>
            <a:ext cx="4629150" cy="3471862"/>
          </a:xfrm>
          <a:prstGeom prst="rect">
            <a:avLst/>
          </a:prstGeom>
          <a:noFill/>
          <a:ln w="12700">
            <a:solidFill>
              <a:schemeClr val="tx1"/>
            </a:solidFill>
            <a:miter lim="800000"/>
            <a:headEnd/>
            <a:tailEnd/>
          </a:ln>
        </p:spPr>
      </p:sp>
      <p:sp>
        <p:nvSpPr>
          <p:cNvPr id="2053" name="Rectangle 5"/>
          <p:cNvSpPr>
            <a:spLocks noGrp="1" noChangeArrowheads="1"/>
          </p:cNvSpPr>
          <p:nvPr>
            <p:ph type="body" sz="quarter" idx="3"/>
          </p:nvPr>
        </p:nvSpPr>
        <p:spPr bwMode="auto">
          <a:xfrm>
            <a:off x="143264" y="4415274"/>
            <a:ext cx="6647464" cy="4583011"/>
          </a:xfrm>
          <a:prstGeom prst="rect">
            <a:avLst/>
          </a:prstGeom>
          <a:noFill/>
          <a:ln w="9525">
            <a:noFill/>
            <a:miter lim="800000"/>
            <a:headEnd/>
            <a:tailEnd/>
          </a:ln>
          <a:effectLst/>
        </p:spPr>
        <p:txBody>
          <a:bodyPr vert="horz" wrap="square" lIns="93849" tIns="47720" rIns="93849" bIns="47720" numCol="1" anchor="t" anchorCtr="0" compatLnSpc="1">
            <a:prstTxWarp prst="textNoShape">
              <a:avLst/>
            </a:prstTxWarp>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2054" name="Rectangle 6"/>
          <p:cNvSpPr>
            <a:spLocks noGrp="1" noChangeArrowheads="1"/>
          </p:cNvSpPr>
          <p:nvPr>
            <p:ph type="ftr" sz="quarter" idx="4"/>
          </p:nvPr>
        </p:nvSpPr>
        <p:spPr bwMode="auto">
          <a:xfrm>
            <a:off x="0" y="8830546"/>
            <a:ext cx="3037203" cy="465854"/>
          </a:xfrm>
          <a:prstGeom prst="rect">
            <a:avLst/>
          </a:prstGeom>
          <a:noFill/>
          <a:ln w="9525">
            <a:noFill/>
            <a:miter lim="800000"/>
            <a:headEnd/>
            <a:tailEnd/>
          </a:ln>
          <a:effectLst/>
        </p:spPr>
        <p:txBody>
          <a:bodyPr vert="horz" wrap="square" lIns="19088" tIns="0" rIns="19088" bIns="0" numCol="1" anchor="b" anchorCtr="0" compatLnSpc="1">
            <a:prstTxWarp prst="textNoShape">
              <a:avLst/>
            </a:prstTxWarp>
          </a:bodyPr>
          <a:lstStyle>
            <a:lvl1pPr defTabSz="951224">
              <a:defRPr sz="1000" i="1" baseline="0">
                <a:latin typeface="Georgia" pitchFamily="18" charset="0"/>
              </a:defRPr>
            </a:lvl1pPr>
          </a:lstStyle>
          <a:p>
            <a:pPr>
              <a:defRPr/>
            </a:pPr>
            <a:endParaRPr lang="en-US" dirty="0"/>
          </a:p>
        </p:txBody>
      </p:sp>
      <p:sp>
        <p:nvSpPr>
          <p:cNvPr id="2055" name="Rectangle 7"/>
          <p:cNvSpPr>
            <a:spLocks noGrp="1" noChangeArrowheads="1"/>
          </p:cNvSpPr>
          <p:nvPr>
            <p:ph type="sldNum" sz="quarter" idx="5"/>
          </p:nvPr>
        </p:nvSpPr>
        <p:spPr bwMode="auto">
          <a:xfrm>
            <a:off x="3973197" y="8830546"/>
            <a:ext cx="3037203" cy="465854"/>
          </a:xfrm>
          <a:prstGeom prst="rect">
            <a:avLst/>
          </a:prstGeom>
          <a:noFill/>
          <a:ln w="9525">
            <a:noFill/>
            <a:miter lim="800000"/>
            <a:headEnd/>
            <a:tailEnd/>
          </a:ln>
          <a:effectLst/>
        </p:spPr>
        <p:txBody>
          <a:bodyPr vert="horz" wrap="square" lIns="19088" tIns="0" rIns="19088" bIns="0" numCol="1" anchor="b" anchorCtr="0" compatLnSpc="1">
            <a:prstTxWarp prst="textNoShape">
              <a:avLst/>
            </a:prstTxWarp>
          </a:bodyPr>
          <a:lstStyle>
            <a:lvl1pPr algn="r" defTabSz="951224">
              <a:defRPr sz="1000" i="1">
                <a:latin typeface="Georgia" pitchFamily="18" charset="0"/>
              </a:defRPr>
            </a:lvl1pPr>
          </a:lstStyle>
          <a:p>
            <a:pPr>
              <a:defRPr/>
            </a:pPr>
            <a:fld id="{C044E9A9-BF0F-493A-92E1-48853B46B95D}" type="slidenum">
              <a:rPr lang="en-US" smtClean="0"/>
              <a:pPr>
                <a:defRPr/>
              </a:pPr>
              <a:t>‹#›</a:t>
            </a:fld>
            <a:endParaRPr lang="en-US" dirty="0"/>
          </a:p>
        </p:txBody>
      </p:sp>
    </p:spTree>
  </p:cSld>
  <p:clrMap bg1="lt1" tx1="dk1" bg2="lt2" tx2="dk2" accent1="accent1" accent2="accent2" accent3="accent3" accent4="accent4" accent5="accent5" accent6="accent6" hlink="hlink" folHlink="folHlink"/>
  <p:notesStyle>
    <a:lvl1pPr algn="l" defTabSz="949325" rtl="0" eaLnBrk="0" fontAlgn="base" hangingPunct="0">
      <a:spcBef>
        <a:spcPct val="30000"/>
      </a:spcBef>
      <a:spcAft>
        <a:spcPct val="0"/>
      </a:spcAft>
      <a:defRPr sz="1200" kern="1200">
        <a:solidFill>
          <a:schemeClr val="tx1"/>
        </a:solidFill>
        <a:latin typeface="Georgia" pitchFamily="18" charset="0"/>
        <a:ea typeface="+mn-ea"/>
        <a:cs typeface="+mn-cs"/>
      </a:defRPr>
    </a:lvl1pPr>
    <a:lvl2pPr marL="466725" algn="l" defTabSz="949325" rtl="0" eaLnBrk="0" fontAlgn="base" hangingPunct="0">
      <a:spcBef>
        <a:spcPct val="30000"/>
      </a:spcBef>
      <a:spcAft>
        <a:spcPct val="0"/>
      </a:spcAft>
      <a:defRPr sz="1200" kern="1200">
        <a:solidFill>
          <a:schemeClr val="tx1"/>
        </a:solidFill>
        <a:latin typeface="Georgia" pitchFamily="18" charset="0"/>
        <a:ea typeface="+mn-ea"/>
        <a:cs typeface="+mn-cs"/>
      </a:defRPr>
    </a:lvl2pPr>
    <a:lvl3pPr marL="931863" algn="l" defTabSz="949325" rtl="0" eaLnBrk="0" fontAlgn="base" hangingPunct="0">
      <a:spcBef>
        <a:spcPct val="30000"/>
      </a:spcBef>
      <a:spcAft>
        <a:spcPct val="0"/>
      </a:spcAft>
      <a:defRPr sz="1200" kern="1200">
        <a:solidFill>
          <a:schemeClr val="tx1"/>
        </a:solidFill>
        <a:latin typeface="Georgia" pitchFamily="18" charset="0"/>
        <a:ea typeface="+mn-ea"/>
        <a:cs typeface="+mn-cs"/>
      </a:defRPr>
    </a:lvl3pPr>
    <a:lvl4pPr marL="1398588" algn="l" defTabSz="949325" rtl="0" eaLnBrk="0" fontAlgn="base" hangingPunct="0">
      <a:spcBef>
        <a:spcPct val="30000"/>
      </a:spcBef>
      <a:spcAft>
        <a:spcPct val="0"/>
      </a:spcAft>
      <a:defRPr sz="1200" kern="1200">
        <a:solidFill>
          <a:schemeClr val="tx1"/>
        </a:solidFill>
        <a:latin typeface="Georgia" pitchFamily="18" charset="0"/>
        <a:ea typeface="+mn-ea"/>
        <a:cs typeface="+mn-cs"/>
      </a:defRPr>
    </a:lvl4pPr>
    <a:lvl5pPr marL="1863725" algn="l" defTabSz="949325" rtl="0" eaLnBrk="0" fontAlgn="base" hangingPunct="0">
      <a:spcBef>
        <a:spcPct val="30000"/>
      </a:spcBef>
      <a:spcAft>
        <a:spcPct val="0"/>
      </a:spcAft>
      <a:defRPr sz="1200" kern="1200">
        <a:solidFill>
          <a:schemeClr val="tx1"/>
        </a:solidFill>
        <a:latin typeface="Georgia"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p>
            <a:fld id="{4F87B3B6-8BE2-4B41-83EA-A16959DFD766}" type="slidenum">
              <a:rPr lang="en-US" smtClean="0"/>
              <a:pPr/>
              <a:t>1</a:t>
            </a:fld>
            <a:endParaRPr lang="en-US" dirty="0" smtClean="0"/>
          </a:p>
        </p:txBody>
      </p:sp>
      <p:sp>
        <p:nvSpPr>
          <p:cNvPr id="13315" name="Rectangle 2"/>
          <p:cNvSpPr>
            <a:spLocks noGrp="1" noRot="1" noChangeAspect="1" noChangeArrowheads="1" noTextEdit="1"/>
          </p:cNvSpPr>
          <p:nvPr>
            <p:ph type="sldImg"/>
          </p:nvPr>
        </p:nvSpPr>
        <p:spPr>
          <a:xfrm>
            <a:off x="1190625" y="703263"/>
            <a:ext cx="4629150" cy="3471862"/>
          </a:xfrm>
          <a:ln cap="flat"/>
        </p:spPr>
      </p:sp>
      <p:sp>
        <p:nvSpPr>
          <p:cNvPr id="1331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4EF746-9271-4D52-A99F-BFAFB73E5857}" type="slidenum">
              <a:rPr lang="en-US"/>
              <a:pPr/>
              <a:t>30</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8F0A7B-FFA1-450C-AAF2-128C234264A1}" type="slidenum">
              <a:rPr lang="en-US"/>
              <a:pPr/>
              <a:t>31</a:t>
            </a:fld>
            <a:endParaRPr lang="en-US"/>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2114AD-262A-456E-95FD-F70E60685677}" type="slidenum">
              <a:rPr lang="en-US"/>
              <a:pPr/>
              <a:t>32</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5F7485-80E6-4A99-9224-C4DAE3646BAC}" type="slidenum">
              <a:rPr lang="en-US"/>
              <a:pPr/>
              <a:t>33</a:t>
            </a:fld>
            <a:endParaRPr lang="en-US"/>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EE2C52-ADFD-48D6-BF9C-23AE07726C58}" type="slidenum">
              <a:rPr lang="en-US"/>
              <a:pPr/>
              <a:t>34</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A12E28-3C83-438E-8EFD-225EE9897D23}" type="slidenum">
              <a:rPr lang="en-US"/>
              <a:pPr/>
              <a:t>36</a:t>
            </a:fld>
            <a:endParaRPr lang="en-US"/>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88471C-5FF8-4CEF-8D9B-57646AD5208D}" type="slidenum">
              <a:rPr lang="en-US"/>
              <a:pPr/>
              <a:t>37</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0B49EE-3950-422A-87FE-C1620446D909}" type="slidenum">
              <a:rPr lang="en-US"/>
              <a:pPr/>
              <a:t>38</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89CBF8-8511-4386-B06A-A618D8C60DD6}" type="slidenum">
              <a:rPr lang="en-US"/>
              <a:pPr/>
              <a:t>40</a:t>
            </a:fld>
            <a:endParaRPr lang="en-US"/>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F3364D-EB46-4819-94A4-51C0C3B08966}" type="slidenum">
              <a:rPr lang="en-US"/>
              <a:pPr/>
              <a:t>41</a:t>
            </a:fld>
            <a:endParaRPr 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044E9A9-BF0F-493A-92E1-48853B46B95D}" type="slidenum">
              <a:rPr lang="en-US" smtClean="0"/>
              <a:pPr>
                <a:defRPr/>
              </a:pPr>
              <a:t>5</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806516-2850-4326-BE93-1E649AA543A7}" type="slidenum">
              <a:rPr lang="en-US"/>
              <a:pPr/>
              <a:t>42</a:t>
            </a:fld>
            <a:endParaRPr lang="en-US"/>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E43635-67A8-4B41-8DE2-A7E16A9BDDB1}" type="slidenum">
              <a:rPr lang="en-US"/>
              <a:pPr/>
              <a:t>46</a:t>
            </a:fld>
            <a:endParaRPr lang="en-US"/>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F2AC10-7181-4D79-B269-C93000FC3076}" type="slidenum">
              <a:rPr lang="en-US"/>
              <a:pPr/>
              <a:t>47</a:t>
            </a:fld>
            <a:endParaRPr lang="en-US"/>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6F05D4-C3C3-4F58-B42A-C24D33644B62}" type="slidenum">
              <a:rPr lang="en-US"/>
              <a:pPr/>
              <a:t>48</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B53594-3F62-49C0-BB91-F2227C3F0B99}" type="slidenum">
              <a:rPr lang="en-US"/>
              <a:pPr/>
              <a:t>49</a:t>
            </a:fld>
            <a:endParaRPr 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FF52F5-CB8D-4F72-B661-C2617F4FCF18}" type="slidenum">
              <a:rPr lang="en-US"/>
              <a:pPr/>
              <a:t>53</a:t>
            </a:fld>
            <a:endParaRPr 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xfrm>
            <a:off x="934720" y="4415790"/>
            <a:ext cx="5140960" cy="4183380"/>
          </a:xfrm>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63C12B-38EB-402C-8C47-41BCA2F6661E}" type="slidenum">
              <a:rPr lang="en-US"/>
              <a:pPr/>
              <a:t>13</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0C674F-D973-4BD3-9B3F-F64EA7793F77}" type="slidenum">
              <a:rPr lang="en-US"/>
              <a:pPr/>
              <a:t>15</a:t>
            </a:fld>
            <a:endParaRPr lang="en-US"/>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DB2273-240A-416E-8E28-B72404C4043D}" type="slidenum">
              <a:rPr lang="en-US"/>
              <a:pPr/>
              <a:t>16</a:t>
            </a:fld>
            <a:endParaRPr 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ECEDD0-916D-43D0-82C5-98DBFE3CDDAC}" type="slidenum">
              <a:rPr lang="en-US"/>
              <a:pPr/>
              <a:t>26</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D9F18E-37DB-4708-9913-CA2E60235C91}" type="slidenum">
              <a:rPr lang="en-US"/>
              <a:pPr/>
              <a:t>27</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20A09A-ADE4-4963-82A2-641E421E44D5}" type="slidenum">
              <a:rPr lang="en-US"/>
              <a:pPr/>
              <a:t>28</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0A1D49-BC7D-404B-B07C-DCA949FC751F}" type="slidenum">
              <a:rPr lang="en-US"/>
              <a:pPr/>
              <a:t>29</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pPr>
              <a:defRPr/>
            </a:pPr>
            <a:endParaRPr lang="en-US"/>
          </a:p>
        </p:txBody>
      </p:sp>
      <p:sp>
        <p:nvSpPr>
          <p:cNvPr id="17" name="Footer Placeholder 16"/>
          <p:cNvSpPr>
            <a:spLocks noGrp="1"/>
          </p:cNvSpPr>
          <p:nvPr>
            <p:ph type="ftr" sz="quarter" idx="11"/>
          </p:nvPr>
        </p:nvSpPr>
        <p:spPr>
          <a:xfrm>
            <a:off x="2898648" y="6355080"/>
            <a:ext cx="3474720" cy="365760"/>
          </a:xfrm>
        </p:spPr>
        <p:txBody>
          <a:bodyPr/>
          <a:lstStyle/>
          <a:p>
            <a:pPr>
              <a:defRPr/>
            </a:pPr>
            <a:endParaRPr lang="en-US"/>
          </a:p>
        </p:txBody>
      </p:sp>
      <p:sp>
        <p:nvSpPr>
          <p:cNvPr id="29" name="Slide Number Placeholder 28"/>
          <p:cNvSpPr>
            <a:spLocks noGrp="1"/>
          </p:cNvSpPr>
          <p:nvPr>
            <p:ph type="sldNum" sz="quarter" idx="12"/>
          </p:nvPr>
        </p:nvSpPr>
        <p:spPr>
          <a:xfrm>
            <a:off x="1216152" y="6355080"/>
            <a:ext cx="1219200" cy="365760"/>
          </a:xfrm>
        </p:spPr>
        <p:txBody>
          <a:bodyPr/>
          <a:lstStyle/>
          <a:p>
            <a:pPr>
              <a:defRPr/>
            </a:pPr>
            <a:fld id="{DA274081-B122-4BE2-8757-CDBC43B1FBA0}" type="slidenum">
              <a:rPr lang="en-US" smtClean="0"/>
              <a:pPr>
                <a:defRPr/>
              </a:pPr>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4E07705-915C-42A8-B730-72405BD6249C}"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6BC5730-A935-4CAB-AA1C-94531B2713E1}" type="slidenum">
              <a:rPr lang="en-US" smtClean="0"/>
              <a:pPr>
                <a:defRPr/>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350"/>
            <a:ext cx="7542213" cy="143351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524000"/>
            <a:ext cx="3998913"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8513" y="1524000"/>
            <a:ext cx="4000500"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GB"/>
          </a:p>
        </p:txBody>
      </p:sp>
      <p:sp>
        <p:nvSpPr>
          <p:cNvPr id="6" name="Rectangle 4"/>
          <p:cNvSpPr>
            <a:spLocks noGrp="1" noChangeArrowheads="1"/>
          </p:cNvSpPr>
          <p:nvPr>
            <p:ph type="ftr" idx="11"/>
          </p:nvPr>
        </p:nvSpPr>
        <p:spPr>
          <a:ln/>
        </p:spPr>
        <p:txBody>
          <a:bodyPr/>
          <a:lstStyle>
            <a:lvl1pPr>
              <a:defRPr/>
            </a:lvl1pPr>
          </a:lstStyle>
          <a:p>
            <a:pPr>
              <a:defRPr/>
            </a:pPr>
            <a:endParaRPr lang="en-GB"/>
          </a:p>
        </p:txBody>
      </p:sp>
      <p:sp>
        <p:nvSpPr>
          <p:cNvPr id="7" name="Rectangle 5"/>
          <p:cNvSpPr>
            <a:spLocks noGrp="1" noChangeArrowheads="1"/>
          </p:cNvSpPr>
          <p:nvPr>
            <p:ph type="sldNum" idx="12"/>
          </p:nvPr>
        </p:nvSpPr>
        <p:spPr>
          <a:ln/>
        </p:spPr>
        <p:txBody>
          <a:bodyPr/>
          <a:lstStyle>
            <a:lvl1pPr>
              <a:defRPr/>
            </a:lvl1pPr>
          </a:lstStyle>
          <a:p>
            <a:pPr>
              <a:defRPr/>
            </a:pPr>
            <a:fld id="{C9128B31-08A0-4F71-AD97-4CED93B1A1C8}" type="slidenum">
              <a:rPr lang="en-GB"/>
              <a:pPr>
                <a:defRPr/>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Slide Number Placeholder 5"/>
          <p:cNvSpPr>
            <a:spLocks noGrp="1"/>
          </p:cNvSpPr>
          <p:nvPr>
            <p:ph type="sldNum" sz="quarter" idx="12"/>
          </p:nvPr>
        </p:nvSpPr>
        <p:spPr/>
        <p:txBody>
          <a:bodyPr/>
          <a:lstStyle/>
          <a:p>
            <a:pPr>
              <a:defRPr/>
            </a:pPr>
            <a:fld id="{24F216E5-FB6D-43AB-9281-4930A28EB8CA}" type="slidenum">
              <a:rPr lang="en-US" smtClean="0"/>
              <a:pPr>
                <a:defRPr/>
              </a:pPr>
              <a:t>‹#›</a:t>
            </a:fld>
            <a:endParaRPr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pPr>
              <a:defRPr/>
            </a:pPr>
            <a:endParaRPr lang="en-US"/>
          </a:p>
        </p:txBody>
      </p:sp>
      <p:sp>
        <p:nvSpPr>
          <p:cNvPr id="5" name="Footer Placeholder 4"/>
          <p:cNvSpPr>
            <a:spLocks noGrp="1"/>
          </p:cNvSpPr>
          <p:nvPr>
            <p:ph type="ftr" sz="quarter" idx="11"/>
          </p:nvPr>
        </p:nvSpPr>
        <p:spPr>
          <a:xfrm>
            <a:off x="2898648" y="6355080"/>
            <a:ext cx="3474720" cy="365760"/>
          </a:xfrm>
        </p:spPr>
        <p:txBody>
          <a:bodyPr/>
          <a:lstStyle/>
          <a:p>
            <a:pPr>
              <a:defRPr/>
            </a:pPr>
            <a:endParaRPr lang="en-US"/>
          </a:p>
        </p:txBody>
      </p:sp>
      <p:sp>
        <p:nvSpPr>
          <p:cNvPr id="6" name="Slide Number Placeholder 5"/>
          <p:cNvSpPr>
            <a:spLocks noGrp="1"/>
          </p:cNvSpPr>
          <p:nvPr>
            <p:ph type="sldNum" sz="quarter" idx="12"/>
          </p:nvPr>
        </p:nvSpPr>
        <p:spPr>
          <a:xfrm>
            <a:off x="1069848" y="6355080"/>
            <a:ext cx="1520952" cy="365760"/>
          </a:xfrm>
        </p:spPr>
        <p:txBody>
          <a:bodyPr/>
          <a:lstStyle/>
          <a:p>
            <a:pPr>
              <a:defRPr/>
            </a:pPr>
            <a:fld id="{018A94D8-60F4-45CB-A68E-714FD0A4B3C5}" type="slidenum">
              <a:rPr lang="en-US" smtClean="0"/>
              <a:pPr>
                <a:defRPr/>
              </a:pPr>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B3CA46C-8D10-4C17-99CE-A7AC1FF0CE7B}" type="slidenum">
              <a:rPr lang="en-US" smtClean="0"/>
              <a:pPr>
                <a:defRPr/>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643DD653-6612-42CB-9E75-8A063F413413}" type="slidenum">
              <a:rPr lang="en-US" smtClean="0"/>
              <a:pPr>
                <a:defRPr/>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0630E272-8A15-4675-BCD2-FB3B9861545A}" type="slidenum">
              <a:rPr lang="en-US" smtClean="0"/>
              <a:pPr>
                <a:defRPr/>
              </a:pPr>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F879D12E-EAE9-4185-BEED-7784DB3B7C71}" type="slidenum">
              <a:rPr lang="en-US" smtClean="0"/>
              <a:pPr>
                <a:defRPr/>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B2194C5-DF0E-4590-A9D0-FE37EA1958DD}" type="slidenum">
              <a:rPr lang="en-US" smtClean="0"/>
              <a:pPr>
                <a:defRPr/>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11198F1-1B24-4F00-A63A-5A705258D76D}" type="slidenum">
              <a:rPr lang="en-US" smtClean="0"/>
              <a:pPr>
                <a:defRPr/>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pPr>
              <a:defRPr/>
            </a:pPr>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pPr>
              <a:defRPr/>
            </a:pPr>
            <a:endParaRPr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defRPr/>
            </a:pPr>
            <a:fld id="{38765F8B-9CEB-4CB2-A573-BD2FFF37A67D}" type="slidenum">
              <a:rPr lang="en-US" smtClean="0"/>
              <a:pPr>
                <a:defRPr/>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pearsonhighered.com/educator/product/Designing-the-User-Interface-Strategies-for-Effective-HumanComputer-Interaction/9780321537355.page"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www.pearsonhighered.com/educator/product/Resonant-Interface-The-HCI-Foundations-for-Interaction-Design/9780321375964.pag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dougengelbart.org/"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www.dougengelbart.org/firsts/dougs-1968-demo.htm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microsoft.com/surface/"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labs.cynergysystems.com/" TargetMode="External"/><Relationship Id="rId2" Type="http://schemas.openxmlformats.org/officeDocument/2006/relationships/hyperlink" Target="http://www.youtube.com/watch?v=NwVBzx0LMNQ"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normAutofit/>
          </a:bodyPr>
          <a:lstStyle/>
          <a:p>
            <a:r>
              <a:rPr lang="en-US" dirty="0" smtClean="0"/>
              <a:t>User Interface Design</a:t>
            </a:r>
          </a:p>
        </p:txBody>
      </p:sp>
      <p:sp>
        <p:nvSpPr>
          <p:cNvPr id="4" name="Subtitle 3"/>
          <p:cNvSpPr>
            <a:spLocks noGrp="1"/>
          </p:cNvSpPr>
          <p:nvPr>
            <p:ph type="subTitle" idx="1"/>
          </p:nvPr>
        </p:nvSpPr>
        <p:spPr/>
        <p:txBody>
          <a:bodyPr/>
          <a:lstStyle/>
          <a:p>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Goals of HCI</a:t>
            </a:r>
            <a:endParaRPr lang="en-US" dirty="0"/>
          </a:p>
        </p:txBody>
      </p:sp>
      <p:sp>
        <p:nvSpPr>
          <p:cNvPr id="32771" name="Rectangle 3"/>
          <p:cNvSpPr>
            <a:spLocks noGrp="1" noChangeArrowheads="1"/>
          </p:cNvSpPr>
          <p:nvPr>
            <p:ph type="body" idx="1"/>
          </p:nvPr>
        </p:nvSpPr>
        <p:spPr/>
        <p:txBody>
          <a:bodyPr/>
          <a:lstStyle/>
          <a:p>
            <a:r>
              <a:rPr lang="en-US" dirty="0" smtClean="0"/>
              <a:t>Safety</a:t>
            </a:r>
          </a:p>
          <a:p>
            <a:pPr lvl="1"/>
            <a:r>
              <a:rPr lang="en-US" dirty="0" smtClean="0"/>
              <a:t>Safety </a:t>
            </a:r>
            <a:r>
              <a:rPr lang="en-US" dirty="0"/>
              <a:t>of </a:t>
            </a:r>
            <a:r>
              <a:rPr lang="en-US" dirty="0">
                <a:solidFill>
                  <a:schemeClr val="tx2"/>
                </a:solidFill>
              </a:rPr>
              <a:t>Users</a:t>
            </a:r>
            <a:r>
              <a:rPr lang="en-US" dirty="0"/>
              <a:t>—think of</a:t>
            </a:r>
          </a:p>
          <a:p>
            <a:pPr lvl="2"/>
            <a:r>
              <a:rPr lang="en-US" dirty="0"/>
              <a:t>Air traffic control</a:t>
            </a:r>
          </a:p>
          <a:p>
            <a:pPr lvl="2"/>
            <a:r>
              <a:rPr lang="en-US" dirty="0"/>
              <a:t>Hospital intensive care</a:t>
            </a:r>
          </a:p>
          <a:p>
            <a:pPr lvl="1"/>
            <a:r>
              <a:rPr lang="en-US" dirty="0"/>
              <a:t>Safety of </a:t>
            </a:r>
            <a:r>
              <a:rPr lang="en-US" dirty="0">
                <a:solidFill>
                  <a:schemeClr val="tx2"/>
                </a:solidFill>
              </a:rPr>
              <a:t>Data</a:t>
            </a:r>
            <a:r>
              <a:rPr lang="en-US" dirty="0"/>
              <a:t>—think of</a:t>
            </a:r>
          </a:p>
          <a:p>
            <a:pPr lvl="2"/>
            <a:r>
              <a:rPr lang="en-US" dirty="0"/>
              <a:t>Protection of files from tampering</a:t>
            </a:r>
          </a:p>
          <a:p>
            <a:pPr lvl="2"/>
            <a:r>
              <a:rPr lang="en-US" dirty="0"/>
              <a:t>Privacy and </a:t>
            </a:r>
            <a:r>
              <a:rPr lang="en-US" dirty="0" smtClean="0"/>
              <a:t>security</a:t>
            </a:r>
          </a:p>
          <a:p>
            <a:r>
              <a:rPr lang="en-US" dirty="0" smtClean="0"/>
              <a:t>Efficiency</a:t>
            </a:r>
          </a:p>
          <a:p>
            <a:pPr lvl="1"/>
            <a:r>
              <a:rPr lang="en-US" dirty="0" smtClean="0"/>
              <a:t>A measure of how quickly users can accomplish their goals or finish their work using the system</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10</a:t>
            </a:fld>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mtClean="0"/>
              <a:t>Usability measures</a:t>
            </a:r>
          </a:p>
        </p:txBody>
      </p:sp>
      <p:sp>
        <p:nvSpPr>
          <p:cNvPr id="4" name="Slide Number Placeholder 3"/>
          <p:cNvSpPr>
            <a:spLocks noGrp="1"/>
          </p:cNvSpPr>
          <p:nvPr>
            <p:ph type="sldNum" sz="quarter" idx="12"/>
          </p:nvPr>
        </p:nvSpPr>
        <p:spPr/>
        <p:txBody>
          <a:bodyPr/>
          <a:lstStyle/>
          <a:p>
            <a:fld id="{24F216E5-FB6D-43AB-9281-4930A28EB8CA}" type="slidenum">
              <a:rPr lang="en-US" smtClean="0"/>
              <a:pPr/>
              <a:t>100</a:t>
            </a:fld>
            <a:endParaRPr lang="en-US" dirty="0"/>
          </a:p>
        </p:txBody>
      </p:sp>
      <p:sp>
        <p:nvSpPr>
          <p:cNvPr id="18435" name="Rectangle 3"/>
          <p:cNvSpPr>
            <a:spLocks noGrp="1" noChangeArrowheads="1"/>
          </p:cNvSpPr>
          <p:nvPr>
            <p:ph type="body" idx="1"/>
          </p:nvPr>
        </p:nvSpPr>
        <p:spPr/>
        <p:txBody>
          <a:bodyPr>
            <a:normAutofit fontScale="85000" lnSpcReduction="20000"/>
          </a:bodyPr>
          <a:lstStyle/>
          <a:p>
            <a:r>
              <a:rPr lang="en-US" dirty="0" smtClean="0"/>
              <a:t>Define the target user community and class of tasks associated with the interface </a:t>
            </a:r>
          </a:p>
          <a:p>
            <a:r>
              <a:rPr lang="en-US" dirty="0" smtClean="0"/>
              <a:t>Communities evolve and change</a:t>
            </a:r>
          </a:p>
          <a:p>
            <a:r>
              <a:rPr lang="en-US" dirty="0" smtClean="0"/>
              <a:t>5 human factors central to community evaluation: </a:t>
            </a:r>
          </a:p>
          <a:p>
            <a:pPr lvl="1"/>
            <a:r>
              <a:rPr lang="en-US" i="1" dirty="0" smtClean="0"/>
              <a:t>Time to learn</a:t>
            </a:r>
            <a:r>
              <a:rPr lang="en-US" dirty="0" smtClean="0"/>
              <a:t> </a:t>
            </a:r>
            <a:br>
              <a:rPr lang="en-US" dirty="0" smtClean="0"/>
            </a:br>
            <a:r>
              <a:rPr lang="en-US" dirty="0" smtClean="0"/>
              <a:t>How long does it take for typical members of the community to learn relevant task? </a:t>
            </a:r>
          </a:p>
          <a:p>
            <a:pPr lvl="1"/>
            <a:r>
              <a:rPr lang="en-US" i="1" dirty="0" smtClean="0"/>
              <a:t>Speed of performance </a:t>
            </a:r>
            <a:r>
              <a:rPr lang="en-US" dirty="0" smtClean="0"/>
              <a:t/>
            </a:r>
            <a:br>
              <a:rPr lang="en-US" dirty="0" smtClean="0"/>
            </a:br>
            <a:r>
              <a:rPr lang="en-US" dirty="0" smtClean="0"/>
              <a:t>How long does it take to perform relevant benchmarks? </a:t>
            </a:r>
          </a:p>
          <a:p>
            <a:pPr lvl="1"/>
            <a:r>
              <a:rPr lang="en-US" i="1" dirty="0" smtClean="0"/>
              <a:t>Rate of errors by users </a:t>
            </a:r>
            <a:r>
              <a:rPr lang="en-US" dirty="0" smtClean="0"/>
              <a:t/>
            </a:r>
            <a:br>
              <a:rPr lang="en-US" dirty="0" smtClean="0"/>
            </a:br>
            <a:r>
              <a:rPr lang="en-US" dirty="0" smtClean="0"/>
              <a:t>How many and what kinds of errors are made during benchmark tasks? </a:t>
            </a:r>
          </a:p>
          <a:p>
            <a:pPr lvl="1"/>
            <a:r>
              <a:rPr lang="en-US" i="1" dirty="0" smtClean="0"/>
              <a:t>Retention over time </a:t>
            </a:r>
            <a:r>
              <a:rPr lang="en-US" dirty="0" smtClean="0"/>
              <a:t/>
            </a:r>
            <a:br>
              <a:rPr lang="en-US" dirty="0" smtClean="0"/>
            </a:br>
            <a:r>
              <a:rPr lang="en-US" dirty="0" smtClean="0"/>
              <a:t>Frequency of use and ease of learning help make for better user retention  </a:t>
            </a:r>
          </a:p>
          <a:p>
            <a:pPr lvl="1"/>
            <a:r>
              <a:rPr lang="en-US" i="1" dirty="0" smtClean="0"/>
              <a:t>Subjective satisfaction </a:t>
            </a:r>
            <a:r>
              <a:rPr lang="en-US" dirty="0" smtClean="0"/>
              <a:t/>
            </a:r>
            <a:br>
              <a:rPr lang="en-US" dirty="0" smtClean="0"/>
            </a:br>
            <a:r>
              <a:rPr lang="en-US" dirty="0" smtClean="0"/>
              <a:t>Allow for user feedback via interviews, free-form comments and satisfaction scales</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Usability measures</a:t>
            </a:r>
          </a:p>
        </p:txBody>
      </p:sp>
      <p:sp>
        <p:nvSpPr>
          <p:cNvPr id="19459" name="Rectangle 3"/>
          <p:cNvSpPr>
            <a:spLocks noGrp="1" noChangeArrowheads="1"/>
          </p:cNvSpPr>
          <p:nvPr>
            <p:ph type="body" idx="1"/>
          </p:nvPr>
        </p:nvSpPr>
        <p:spPr/>
        <p:txBody>
          <a:bodyPr/>
          <a:lstStyle/>
          <a:p>
            <a:pPr>
              <a:lnSpc>
                <a:spcPct val="80000"/>
              </a:lnSpc>
            </a:pPr>
            <a:r>
              <a:rPr lang="en-US" sz="2800" dirty="0" smtClean="0"/>
              <a:t>Trade-offs in design options frequently occur</a:t>
            </a:r>
          </a:p>
          <a:p>
            <a:pPr lvl="1">
              <a:lnSpc>
                <a:spcPct val="80000"/>
              </a:lnSpc>
            </a:pPr>
            <a:r>
              <a:rPr lang="en-US" sz="2400" dirty="0" smtClean="0"/>
              <a:t>Changes to the interface in a new version may create consistency problems with the previous version, but the changes may improve the interface in other ways or introduce new needed functionality</a:t>
            </a:r>
          </a:p>
          <a:p>
            <a:pPr>
              <a:lnSpc>
                <a:spcPct val="80000"/>
              </a:lnSpc>
            </a:pPr>
            <a:r>
              <a:rPr lang="en-US" sz="2800" dirty="0" smtClean="0"/>
              <a:t>Design alternatives can be evaluated by designers and users via mockups or high-fidelity prototypes</a:t>
            </a:r>
          </a:p>
          <a:p>
            <a:pPr lvl="1">
              <a:lnSpc>
                <a:spcPct val="80000"/>
              </a:lnSpc>
            </a:pPr>
            <a:r>
              <a:rPr lang="en-US" sz="2400" dirty="0" smtClean="0"/>
              <a:t>The basic tradeoff is getting feedback early and perhaps less expensively in the development process versus having a more authentic interface evaluated</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101</a:t>
            </a:fld>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Usability motivations</a:t>
            </a:r>
          </a:p>
        </p:txBody>
      </p:sp>
      <p:sp>
        <p:nvSpPr>
          <p:cNvPr id="20483" name="Rectangle 3"/>
          <p:cNvSpPr>
            <a:spLocks noGrp="1" noChangeArrowheads="1"/>
          </p:cNvSpPr>
          <p:nvPr>
            <p:ph type="body" idx="1"/>
          </p:nvPr>
        </p:nvSpPr>
        <p:spPr/>
        <p:txBody>
          <a:bodyPr/>
          <a:lstStyle/>
          <a:p>
            <a:pPr>
              <a:lnSpc>
                <a:spcPct val="90000"/>
              </a:lnSpc>
              <a:buFontTx/>
              <a:buNone/>
            </a:pPr>
            <a:r>
              <a:rPr lang="en-US" sz="2800" dirty="0" smtClean="0"/>
              <a:t>	Many interfaces are poorly designed and this is true across domains:</a:t>
            </a:r>
          </a:p>
          <a:p>
            <a:pPr>
              <a:lnSpc>
                <a:spcPct val="90000"/>
              </a:lnSpc>
            </a:pPr>
            <a:r>
              <a:rPr lang="en-US" sz="2800" dirty="0" smtClean="0"/>
              <a:t>Life-critical systems </a:t>
            </a:r>
          </a:p>
          <a:p>
            <a:pPr lvl="1">
              <a:lnSpc>
                <a:spcPct val="90000"/>
              </a:lnSpc>
            </a:pPr>
            <a:r>
              <a:rPr lang="en-US" sz="2400" dirty="0" smtClean="0"/>
              <a:t>Air traffic control, nuclear reactors, power utilities, police &amp; fire dispatch systems, medical equipment </a:t>
            </a:r>
          </a:p>
          <a:p>
            <a:pPr lvl="1">
              <a:lnSpc>
                <a:spcPct val="90000"/>
              </a:lnSpc>
            </a:pPr>
            <a:r>
              <a:rPr lang="en-US" sz="2400" dirty="0" smtClean="0"/>
              <a:t>High costs, reliability and effectiveness are expected </a:t>
            </a:r>
          </a:p>
          <a:p>
            <a:pPr lvl="1">
              <a:lnSpc>
                <a:spcPct val="90000"/>
              </a:lnSpc>
            </a:pPr>
            <a:r>
              <a:rPr lang="en-US" sz="2400" dirty="0" smtClean="0"/>
              <a:t>Long training periods are acceptable despite the financial cost in order to provide error-free performance and avoid the low frequency but high cost errors </a:t>
            </a:r>
          </a:p>
          <a:p>
            <a:pPr lvl="1">
              <a:lnSpc>
                <a:spcPct val="90000"/>
              </a:lnSpc>
            </a:pPr>
            <a:r>
              <a:rPr lang="en-US" sz="2400" dirty="0" smtClean="0"/>
              <a:t>Subject satisfaction is less an issue due to well motivated users </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102</a:t>
            </a:fld>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smtClean="0"/>
              <a:t>Usability motivations</a:t>
            </a:r>
          </a:p>
        </p:txBody>
      </p:sp>
      <p:sp>
        <p:nvSpPr>
          <p:cNvPr id="21507" name="Rectangle 3"/>
          <p:cNvSpPr>
            <a:spLocks noGrp="1" noChangeArrowheads="1"/>
          </p:cNvSpPr>
          <p:nvPr>
            <p:ph type="body" idx="1"/>
          </p:nvPr>
        </p:nvSpPr>
        <p:spPr/>
        <p:txBody>
          <a:bodyPr/>
          <a:lstStyle/>
          <a:p>
            <a:pPr marL="533400" indent="-533400"/>
            <a:r>
              <a:rPr lang="en-US" sz="2800" smtClean="0"/>
              <a:t>Industrial and commercial uses </a:t>
            </a:r>
          </a:p>
          <a:p>
            <a:pPr marL="914400" lvl="1" indent="-457200"/>
            <a:r>
              <a:rPr lang="en-US" sz="2400" smtClean="0"/>
              <a:t>Banking, insurance, order entry, inventory management, reservation, billing, and point-of-sales systems </a:t>
            </a:r>
          </a:p>
          <a:p>
            <a:pPr marL="914400" lvl="1" indent="-457200"/>
            <a:r>
              <a:rPr lang="en-US" sz="2400" smtClean="0"/>
              <a:t>Ease of learning is important to reduce training costs</a:t>
            </a:r>
          </a:p>
          <a:p>
            <a:pPr marL="914400" lvl="1" indent="-457200"/>
            <a:r>
              <a:rPr lang="en-US" sz="2400" smtClean="0"/>
              <a:t>Speed and error rates are relative to cost</a:t>
            </a:r>
          </a:p>
          <a:p>
            <a:pPr marL="914400" lvl="1" indent="-457200"/>
            <a:r>
              <a:rPr lang="en-US" sz="2400" smtClean="0"/>
              <a:t>Speed of performance is important because of the number of transactions</a:t>
            </a:r>
          </a:p>
          <a:p>
            <a:pPr marL="914400" lvl="1" indent="-457200"/>
            <a:r>
              <a:rPr lang="en-US" sz="2400" smtClean="0"/>
              <a:t>Subjective satisfaction is fairly important to limit operator burnout</a:t>
            </a:r>
            <a:r>
              <a:rPr lang="en-US" smtClean="0"/>
              <a:t> </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103</a:t>
            </a:fld>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324600" y="4191000"/>
            <a:ext cx="20574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Rectangle 2"/>
          <p:cNvSpPr>
            <a:spLocks noGrp="1" noChangeArrowheads="1"/>
          </p:cNvSpPr>
          <p:nvPr>
            <p:ph type="title"/>
          </p:nvPr>
        </p:nvSpPr>
        <p:spPr/>
        <p:txBody>
          <a:bodyPr/>
          <a:lstStyle/>
          <a:p>
            <a:r>
              <a:rPr lang="en-US" dirty="0" smtClean="0"/>
              <a:t>Usability motivations</a:t>
            </a:r>
          </a:p>
        </p:txBody>
      </p:sp>
      <p:sp>
        <p:nvSpPr>
          <p:cNvPr id="22531" name="Rectangle 3"/>
          <p:cNvSpPr>
            <a:spLocks noGrp="1" noChangeArrowheads="1"/>
          </p:cNvSpPr>
          <p:nvPr>
            <p:ph type="body" idx="1"/>
          </p:nvPr>
        </p:nvSpPr>
        <p:spPr/>
        <p:txBody>
          <a:bodyPr/>
          <a:lstStyle/>
          <a:p>
            <a:pPr marL="533400" indent="-533400">
              <a:lnSpc>
                <a:spcPct val="90000"/>
              </a:lnSpc>
            </a:pPr>
            <a:r>
              <a:rPr lang="en-US" sz="2800" dirty="0" smtClean="0"/>
              <a:t>Office, home, and entertainment applications</a:t>
            </a:r>
            <a:r>
              <a:rPr lang="en-US" sz="2400" b="1" dirty="0" smtClean="0"/>
              <a:t> </a:t>
            </a:r>
          </a:p>
          <a:p>
            <a:pPr marL="914400" lvl="1" indent="-457200">
              <a:lnSpc>
                <a:spcPct val="90000"/>
              </a:lnSpc>
            </a:pPr>
            <a:r>
              <a:rPr lang="en-US" sz="2000" dirty="0" smtClean="0"/>
              <a:t>Word processing, electronic mail, computer conferencing, and video game systems, educational packages, search engines, mobile device, etc. </a:t>
            </a:r>
          </a:p>
          <a:p>
            <a:pPr marL="914400" lvl="1" indent="-457200">
              <a:lnSpc>
                <a:spcPct val="90000"/>
              </a:lnSpc>
            </a:pPr>
            <a:r>
              <a:rPr lang="en-US" sz="2000" dirty="0" smtClean="0"/>
              <a:t>Ease of learning, low error rates, and subjective satisfaction are paramount due to use is often discretionary and competition fierce</a:t>
            </a:r>
          </a:p>
          <a:p>
            <a:pPr marL="914400" lvl="1" indent="-457200">
              <a:lnSpc>
                <a:spcPct val="90000"/>
              </a:lnSpc>
            </a:pPr>
            <a:r>
              <a:rPr lang="en-US" sz="2000" dirty="0" smtClean="0"/>
              <a:t>Infrequent use of some applications means interfaces must be intuitive and easy to use; online help is important</a:t>
            </a:r>
          </a:p>
          <a:p>
            <a:pPr marL="914400" lvl="1" indent="-457200">
              <a:lnSpc>
                <a:spcPct val="90000"/>
              </a:lnSpc>
            </a:pPr>
            <a:r>
              <a:rPr lang="en-US" sz="2000" dirty="0" smtClean="0"/>
              <a:t>Choosing functionality is difficult because the population has a wide range of both novice and expert users </a:t>
            </a:r>
          </a:p>
          <a:p>
            <a:pPr marL="914400" lvl="1" indent="-457200">
              <a:lnSpc>
                <a:spcPct val="90000"/>
              </a:lnSpc>
            </a:pPr>
            <a:r>
              <a:rPr lang="en-US" sz="2000" dirty="0" smtClean="0"/>
              <a:t>Competition necessitates low cost</a:t>
            </a:r>
          </a:p>
          <a:p>
            <a:pPr marL="914400" lvl="1" indent="-457200">
              <a:lnSpc>
                <a:spcPct val="90000"/>
              </a:lnSpc>
            </a:pPr>
            <a:r>
              <a:rPr lang="en-US" sz="2000" dirty="0" smtClean="0"/>
              <a:t>New games and gaming devices!</a:t>
            </a:r>
            <a:r>
              <a:rPr lang="en-US" sz="2400" dirty="0" smtClean="0"/>
              <a:t> </a:t>
            </a:r>
          </a:p>
          <a:p>
            <a:pPr marL="1314450" lvl="2" indent="-457200">
              <a:lnSpc>
                <a:spcPct val="90000"/>
              </a:lnSpc>
            </a:pPr>
            <a:r>
              <a:rPr lang="en-US" sz="1800" dirty="0" smtClean="0"/>
              <a:t>For example, Nintendo </a:t>
            </a:r>
            <a:r>
              <a:rPr lang="en-US" sz="1800" dirty="0" err="1" smtClean="0"/>
              <a:t>Wii’s</a:t>
            </a:r>
            <a:r>
              <a:rPr lang="en-US" sz="1800" dirty="0" smtClean="0"/>
              <a:t> interface</a:t>
            </a:r>
          </a:p>
        </p:txBody>
      </p:sp>
      <p:pic>
        <p:nvPicPr>
          <p:cNvPr id="22532" name="Picture 5"/>
          <p:cNvPicPr>
            <a:picLocks noChangeAspect="1" noChangeArrowheads="1"/>
          </p:cNvPicPr>
          <p:nvPr/>
        </p:nvPicPr>
        <p:blipFill>
          <a:blip r:embed="rId2" cstate="print"/>
          <a:srcRect/>
          <a:stretch>
            <a:fillRect/>
          </a:stretch>
        </p:blipFill>
        <p:spPr bwMode="auto">
          <a:xfrm>
            <a:off x="6542088" y="4381500"/>
            <a:ext cx="1622425" cy="16764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24F216E5-FB6D-43AB-9281-4930A28EB8CA}" type="slidenum">
              <a:rPr lang="en-US" smtClean="0"/>
              <a:pPr>
                <a:defRPr/>
              </a:pPr>
              <a:t>104</a:t>
            </a:fld>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Usability motivations</a:t>
            </a:r>
          </a:p>
        </p:txBody>
      </p:sp>
      <p:sp>
        <p:nvSpPr>
          <p:cNvPr id="23555" name="Rectangle 3"/>
          <p:cNvSpPr>
            <a:spLocks noGrp="1" noChangeArrowheads="1"/>
          </p:cNvSpPr>
          <p:nvPr>
            <p:ph type="body" idx="1"/>
          </p:nvPr>
        </p:nvSpPr>
        <p:spPr/>
        <p:txBody>
          <a:bodyPr/>
          <a:lstStyle/>
          <a:p>
            <a:pPr marL="533400" indent="-533400"/>
            <a:r>
              <a:rPr lang="en-US" sz="2800" smtClean="0"/>
              <a:t>Exploratory, creative, and cooperative systems </a:t>
            </a:r>
          </a:p>
          <a:p>
            <a:pPr marL="914400" lvl="1" indent="-457200"/>
            <a:r>
              <a:rPr lang="en-US" sz="2400" smtClean="0"/>
              <a:t>Web browsing, search engines, artist toolkits, architectural design, software development, music composition, and scientific modeling systems</a:t>
            </a:r>
          </a:p>
          <a:p>
            <a:pPr marL="914400" lvl="1" indent="-457200"/>
            <a:r>
              <a:rPr lang="en-US" sz="2400" smtClean="0"/>
              <a:t>Collaborative work </a:t>
            </a:r>
          </a:p>
          <a:p>
            <a:pPr marL="914400" lvl="1" indent="-457200"/>
            <a:r>
              <a:rPr lang="en-US" sz="2400" smtClean="0"/>
              <a:t>Benchmarks are hard to describe for exploratory tasks and device users</a:t>
            </a:r>
          </a:p>
          <a:p>
            <a:pPr marL="914400" lvl="1" indent="-457200"/>
            <a:r>
              <a:rPr lang="en-US" sz="2400" smtClean="0"/>
              <a:t>With these applications, the computer should be transparent so that the user can be absorbed in their task domain</a:t>
            </a:r>
            <a:r>
              <a:rPr lang="en-US" smtClean="0"/>
              <a:t> </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105</a:t>
            </a:fld>
            <a:endParaRPr 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ja-JP" smtClean="0"/>
              <a:t>Determine user’s skill levels</a:t>
            </a:r>
          </a:p>
        </p:txBody>
      </p:sp>
      <p:sp>
        <p:nvSpPr>
          <p:cNvPr id="4" name="Slide Number Placeholder 3"/>
          <p:cNvSpPr>
            <a:spLocks noGrp="1"/>
          </p:cNvSpPr>
          <p:nvPr>
            <p:ph type="sldNum" sz="quarter" idx="12"/>
          </p:nvPr>
        </p:nvSpPr>
        <p:spPr/>
        <p:txBody>
          <a:bodyPr/>
          <a:lstStyle/>
          <a:p>
            <a:fld id="{24F216E5-FB6D-43AB-9281-4930A28EB8CA}" type="slidenum">
              <a:rPr lang="en-US" smtClean="0"/>
              <a:pPr/>
              <a:t>106</a:t>
            </a:fld>
            <a:endParaRPr lang="en-US" dirty="0"/>
          </a:p>
        </p:txBody>
      </p:sp>
      <p:sp>
        <p:nvSpPr>
          <p:cNvPr id="12291" name="Rectangle 3"/>
          <p:cNvSpPr>
            <a:spLocks noGrp="1" noChangeArrowheads="1"/>
          </p:cNvSpPr>
          <p:nvPr>
            <p:ph type="body" idx="1"/>
          </p:nvPr>
        </p:nvSpPr>
        <p:spPr/>
        <p:txBody>
          <a:bodyPr/>
          <a:lstStyle/>
          <a:p>
            <a:r>
              <a:rPr lang="ja-JP" altLang="en-US" smtClean="0"/>
              <a:t>“</a:t>
            </a:r>
            <a:r>
              <a:rPr lang="en-US" altLang="ja-JP" smtClean="0"/>
              <a:t>Know thy user”</a:t>
            </a:r>
          </a:p>
          <a:p>
            <a:r>
              <a:rPr lang="en-US" altLang="ja-JP" smtClean="0"/>
              <a:t>Age, gender, physical and cognitive abilities, education, cultural or ethnic background, training, motivation, goals and personality</a:t>
            </a:r>
          </a:p>
          <a:p>
            <a:r>
              <a:rPr lang="en-US" altLang="ja-JP" smtClean="0"/>
              <a:t>Design goals based on skill level</a:t>
            </a:r>
          </a:p>
          <a:p>
            <a:pPr lvl="1"/>
            <a:r>
              <a:rPr lang="en-US" altLang="ja-JP" smtClean="0"/>
              <a:t>Novice or first-time users</a:t>
            </a:r>
          </a:p>
          <a:p>
            <a:pPr lvl="1"/>
            <a:r>
              <a:rPr lang="en-US" altLang="ja-JP" smtClean="0"/>
              <a:t>Knowledgeable intermittent users</a:t>
            </a:r>
          </a:p>
          <a:p>
            <a:pPr lvl="1"/>
            <a:r>
              <a:rPr lang="en-US" altLang="ja-JP" smtClean="0"/>
              <a:t>Expert frequent users</a:t>
            </a:r>
          </a:p>
          <a:p>
            <a:r>
              <a:rPr lang="en-US" altLang="ja-JP" smtClean="0"/>
              <a:t>Multi-layer designs</a:t>
            </a:r>
            <a:endParaRPr lang="en-US" altLang="ja-JP" dirty="0"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ja-JP" smtClean="0"/>
              <a:t>Identify the tasks</a:t>
            </a:r>
          </a:p>
        </p:txBody>
      </p:sp>
      <p:sp>
        <p:nvSpPr>
          <p:cNvPr id="5" name="Slide Number Placeholder 4"/>
          <p:cNvSpPr>
            <a:spLocks noGrp="1"/>
          </p:cNvSpPr>
          <p:nvPr>
            <p:ph type="sldNum" sz="quarter" idx="12"/>
          </p:nvPr>
        </p:nvSpPr>
        <p:spPr/>
        <p:txBody>
          <a:bodyPr/>
          <a:lstStyle/>
          <a:p>
            <a:fld id="{C9128B31-08A0-4F71-AD97-4CED93B1A1C8}" type="slidenum">
              <a:rPr lang="en-GB" smtClean="0"/>
              <a:pPr/>
              <a:t>107</a:t>
            </a:fld>
            <a:endParaRPr lang="en-GB" dirty="0"/>
          </a:p>
        </p:txBody>
      </p:sp>
      <p:sp>
        <p:nvSpPr>
          <p:cNvPr id="13315" name="Rectangle 3"/>
          <p:cNvSpPr>
            <a:spLocks noGrp="1" noChangeArrowheads="1"/>
          </p:cNvSpPr>
          <p:nvPr>
            <p:ph sz="quarter" idx="1"/>
          </p:nvPr>
        </p:nvSpPr>
        <p:spPr/>
        <p:txBody>
          <a:bodyPr/>
          <a:lstStyle/>
          <a:p>
            <a:r>
              <a:rPr lang="en-US" altLang="ja-JP" smtClean="0"/>
              <a:t>Task Analysis usually involve long hours observing and interviewing users</a:t>
            </a:r>
          </a:p>
          <a:p>
            <a:r>
              <a:rPr lang="en-US" altLang="ja-JP" smtClean="0"/>
              <a:t>Decomposition of high level tasks</a:t>
            </a:r>
          </a:p>
          <a:p>
            <a:r>
              <a:rPr lang="en-US" altLang="ja-JP" smtClean="0"/>
              <a:t>Relative task frequencies </a:t>
            </a:r>
          </a:p>
        </p:txBody>
      </p:sp>
      <p:pic>
        <p:nvPicPr>
          <p:cNvPr id="13316" name="Picture 2"/>
          <p:cNvPicPr>
            <a:picLocks noChangeAspect="1" noChangeArrowheads="1"/>
          </p:cNvPicPr>
          <p:nvPr/>
        </p:nvPicPr>
        <p:blipFill>
          <a:blip r:embed="rId2" cstate="print"/>
          <a:srcRect/>
          <a:stretch>
            <a:fillRect/>
          </a:stretch>
        </p:blipFill>
        <p:spPr bwMode="auto">
          <a:xfrm>
            <a:off x="1905000" y="3276600"/>
            <a:ext cx="4886325"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ja-JP" smtClean="0"/>
              <a:t>Choose an interaction style</a:t>
            </a:r>
          </a:p>
        </p:txBody>
      </p:sp>
      <p:sp>
        <p:nvSpPr>
          <p:cNvPr id="5" name="Slide Number Placeholder 4"/>
          <p:cNvSpPr>
            <a:spLocks noGrp="1"/>
          </p:cNvSpPr>
          <p:nvPr>
            <p:ph type="sldNum" sz="quarter" idx="12"/>
          </p:nvPr>
        </p:nvSpPr>
        <p:spPr/>
        <p:txBody>
          <a:bodyPr/>
          <a:lstStyle/>
          <a:p>
            <a:fld id="{C9128B31-08A0-4F71-AD97-4CED93B1A1C8}" type="slidenum">
              <a:rPr lang="en-GB" smtClean="0"/>
              <a:pPr/>
              <a:t>108</a:t>
            </a:fld>
            <a:endParaRPr lang="en-GB" dirty="0"/>
          </a:p>
        </p:txBody>
      </p:sp>
      <p:sp>
        <p:nvSpPr>
          <p:cNvPr id="14339" name="Rectangle 3"/>
          <p:cNvSpPr>
            <a:spLocks noGrp="1" noChangeArrowheads="1"/>
          </p:cNvSpPr>
          <p:nvPr>
            <p:ph sz="quarter" idx="1"/>
          </p:nvPr>
        </p:nvSpPr>
        <p:spPr/>
        <p:txBody>
          <a:bodyPr/>
          <a:lstStyle/>
          <a:p>
            <a:r>
              <a:rPr lang="en-US" altLang="ja-JP" dirty="0" smtClean="0"/>
              <a:t>Direct Manipulation</a:t>
            </a:r>
          </a:p>
          <a:p>
            <a:r>
              <a:rPr lang="en-US" altLang="ja-JP" dirty="0" smtClean="0"/>
              <a:t>Menu selection</a:t>
            </a:r>
          </a:p>
          <a:p>
            <a:r>
              <a:rPr lang="en-US" altLang="ja-JP" dirty="0" smtClean="0"/>
              <a:t>Form fill-in</a:t>
            </a:r>
          </a:p>
          <a:p>
            <a:r>
              <a:rPr lang="en-US" altLang="ja-JP" dirty="0" smtClean="0"/>
              <a:t>Command language (line)</a:t>
            </a:r>
          </a:p>
          <a:p>
            <a:r>
              <a:rPr lang="en-US" altLang="ja-JP" dirty="0" smtClean="0"/>
              <a:t>Natural language</a:t>
            </a:r>
          </a:p>
        </p:txBody>
      </p:sp>
      <p:pic>
        <p:nvPicPr>
          <p:cNvPr id="7" name="Picture 2"/>
          <p:cNvPicPr>
            <a:picLocks noGrp="1" noChangeAspect="1" noChangeArrowheads="1"/>
          </p:cNvPicPr>
          <p:nvPr>
            <p:ph sz="quarter" idx="2"/>
          </p:nvPr>
        </p:nvPicPr>
        <p:blipFill>
          <a:blip r:embed="rId2" cstate="print"/>
          <a:srcRect/>
          <a:stretch>
            <a:fillRect/>
          </a:stretch>
        </p:blipFill>
        <p:spPr>
          <a:xfrm>
            <a:off x="4754318" y="1216025"/>
            <a:ext cx="3797788" cy="4937125"/>
          </a:xfrm>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en-US" altLang="ja-JP" dirty="0" smtClean="0"/>
              <a:t>The 8 golden rules of interface design</a:t>
            </a:r>
          </a:p>
        </p:txBody>
      </p:sp>
      <p:sp>
        <p:nvSpPr>
          <p:cNvPr id="4" name="Slide Number Placeholder 3"/>
          <p:cNvSpPr>
            <a:spLocks noGrp="1"/>
          </p:cNvSpPr>
          <p:nvPr>
            <p:ph type="sldNum" sz="quarter" idx="12"/>
          </p:nvPr>
        </p:nvSpPr>
        <p:spPr/>
        <p:txBody>
          <a:bodyPr/>
          <a:lstStyle/>
          <a:p>
            <a:fld id="{24F216E5-FB6D-43AB-9281-4930A28EB8CA}" type="slidenum">
              <a:rPr lang="en-US" smtClean="0"/>
              <a:pPr/>
              <a:t>109</a:t>
            </a:fld>
            <a:endParaRPr lang="en-US" dirty="0"/>
          </a:p>
        </p:txBody>
      </p:sp>
      <p:sp>
        <p:nvSpPr>
          <p:cNvPr id="16387" name="Rectangle 3"/>
          <p:cNvSpPr>
            <a:spLocks noGrp="1" noChangeArrowheads="1"/>
          </p:cNvSpPr>
          <p:nvPr>
            <p:ph type="body" idx="1"/>
          </p:nvPr>
        </p:nvSpPr>
        <p:spPr/>
        <p:txBody>
          <a:bodyPr/>
          <a:lstStyle/>
          <a:p>
            <a:pPr>
              <a:buNone/>
            </a:pPr>
            <a:r>
              <a:rPr lang="en-US" altLang="ja-JP" dirty="0" err="1" smtClean="0"/>
              <a:t>Shneiderman’s</a:t>
            </a:r>
            <a:r>
              <a:rPr lang="en-US" altLang="ja-JP" dirty="0" smtClean="0"/>
              <a:t> updated rules (referenced in Killer Robot)</a:t>
            </a:r>
          </a:p>
          <a:p>
            <a:pPr marL="514350" indent="-514350">
              <a:buFont typeface="+mj-lt"/>
              <a:buAutoNum type="arabicPeriod"/>
            </a:pPr>
            <a:r>
              <a:rPr lang="en-US" altLang="ja-JP" dirty="0" smtClean="0"/>
              <a:t>Strive for consistency</a:t>
            </a:r>
          </a:p>
          <a:p>
            <a:pPr marL="514350" indent="-514350">
              <a:buFont typeface="+mj-lt"/>
              <a:buAutoNum type="arabicPeriod"/>
            </a:pPr>
            <a:r>
              <a:rPr lang="en-US" altLang="ja-JP" dirty="0" smtClean="0"/>
              <a:t>Cater to universal usability</a:t>
            </a:r>
          </a:p>
          <a:p>
            <a:pPr marL="514350" indent="-514350">
              <a:buFont typeface="+mj-lt"/>
              <a:buAutoNum type="arabicPeriod"/>
            </a:pPr>
            <a:r>
              <a:rPr lang="en-US" altLang="ja-JP" dirty="0" smtClean="0"/>
              <a:t>Offer informative feedback</a:t>
            </a:r>
          </a:p>
          <a:p>
            <a:pPr marL="514350" indent="-514350">
              <a:buFont typeface="+mj-lt"/>
              <a:buAutoNum type="arabicPeriod"/>
            </a:pPr>
            <a:r>
              <a:rPr lang="en-US" altLang="ja-JP" dirty="0" smtClean="0"/>
              <a:t>Design dialogs to yield closure</a:t>
            </a:r>
          </a:p>
          <a:p>
            <a:pPr marL="514350" indent="-514350">
              <a:buFont typeface="+mj-lt"/>
              <a:buAutoNum type="arabicPeriod"/>
            </a:pPr>
            <a:r>
              <a:rPr lang="en-US" altLang="ja-JP" dirty="0" smtClean="0"/>
              <a:t>Prevent errors</a:t>
            </a:r>
          </a:p>
          <a:p>
            <a:pPr marL="514350" indent="-514350">
              <a:buFont typeface="+mj-lt"/>
              <a:buAutoNum type="arabicPeriod"/>
            </a:pPr>
            <a:r>
              <a:rPr lang="en-US" altLang="ja-JP" dirty="0" smtClean="0"/>
              <a:t>Permit easy reversal of actions</a:t>
            </a:r>
          </a:p>
          <a:p>
            <a:pPr marL="514350" indent="-514350">
              <a:buFont typeface="+mj-lt"/>
              <a:buAutoNum type="arabicPeriod"/>
            </a:pPr>
            <a:r>
              <a:rPr lang="en-US" altLang="ja-JP" dirty="0" smtClean="0"/>
              <a:t>Support internal locus of control</a:t>
            </a:r>
          </a:p>
          <a:p>
            <a:pPr marL="514350" indent="-514350">
              <a:buFont typeface="+mj-lt"/>
              <a:buAutoNum type="arabicPeriod"/>
            </a:pPr>
            <a:r>
              <a:rPr lang="en-US" altLang="ja-JP" dirty="0" smtClean="0"/>
              <a:t>Reduce short term memory load</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smtClean="0"/>
              <a:t>Goals of HCI</a:t>
            </a:r>
            <a:endParaRPr lang="en-US" dirty="0"/>
          </a:p>
        </p:txBody>
      </p:sp>
      <p:sp>
        <p:nvSpPr>
          <p:cNvPr id="33795" name="Rectangle 3"/>
          <p:cNvSpPr>
            <a:spLocks noGrp="1" noChangeArrowheads="1"/>
          </p:cNvSpPr>
          <p:nvPr>
            <p:ph type="body" idx="1"/>
          </p:nvPr>
        </p:nvSpPr>
        <p:spPr/>
        <p:txBody>
          <a:bodyPr/>
          <a:lstStyle/>
          <a:p>
            <a:r>
              <a:rPr lang="en-US" dirty="0"/>
              <a:t>Utility: what services a system provides; examples:</a:t>
            </a:r>
          </a:p>
          <a:p>
            <a:pPr lvl="1"/>
            <a:r>
              <a:rPr lang="en-US" dirty="0"/>
              <a:t>Information</a:t>
            </a:r>
          </a:p>
          <a:p>
            <a:pPr lvl="1"/>
            <a:r>
              <a:rPr lang="en-US" dirty="0"/>
              <a:t>Instruction</a:t>
            </a:r>
          </a:p>
          <a:p>
            <a:pPr lvl="1"/>
            <a:r>
              <a:rPr lang="en-US" dirty="0"/>
              <a:t>Purchases</a:t>
            </a:r>
          </a:p>
          <a:p>
            <a:r>
              <a:rPr lang="en-US" dirty="0"/>
              <a:t>Effectiveness: user’s ability to achieve goals; examples:</a:t>
            </a:r>
          </a:p>
          <a:p>
            <a:pPr lvl="1"/>
            <a:r>
              <a:rPr lang="en-US" dirty="0"/>
              <a:t>Find desired information </a:t>
            </a:r>
          </a:p>
          <a:p>
            <a:pPr lvl="1"/>
            <a:r>
              <a:rPr lang="en-US" dirty="0"/>
              <a:t>Enter credit card </a:t>
            </a:r>
            <a:r>
              <a:rPr lang="en-US" dirty="0" smtClean="0"/>
              <a:t>data</a:t>
            </a:r>
          </a:p>
          <a:p>
            <a:r>
              <a:rPr lang="en-US" dirty="0" smtClean="0"/>
              <a:t>They are distinct</a:t>
            </a:r>
          </a:p>
          <a:p>
            <a:pPr lvl="1"/>
            <a:r>
              <a:rPr lang="en-US" dirty="0" smtClean="0"/>
              <a:t>A web site might provide all necessary services, but if users can’t find the items they want to buy, the site lacks effectiveness</a:t>
            </a:r>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11</a:t>
            </a:fld>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6" name="Rectangle 6"/>
          <p:cNvSpPr>
            <a:spLocks noGrp="1" noChangeArrowheads="1"/>
          </p:cNvSpPr>
          <p:nvPr>
            <p:ph type="title"/>
          </p:nvPr>
        </p:nvSpPr>
        <p:spPr/>
        <p:txBody>
          <a:bodyPr/>
          <a:lstStyle/>
          <a:p>
            <a:r>
              <a:rPr lang="en-US" dirty="0" smtClean="0"/>
              <a:t>Design Guidelines for the Web</a:t>
            </a:r>
            <a:endParaRPr lang="en-US" dirty="0"/>
          </a:p>
        </p:txBody>
      </p:sp>
      <p:sp>
        <p:nvSpPr>
          <p:cNvPr id="4" name="Slide Number Placeholder 3"/>
          <p:cNvSpPr>
            <a:spLocks noGrp="1"/>
          </p:cNvSpPr>
          <p:nvPr>
            <p:ph type="sldNum" sz="quarter" idx="12"/>
          </p:nvPr>
        </p:nvSpPr>
        <p:spPr/>
        <p:txBody>
          <a:bodyPr/>
          <a:lstStyle/>
          <a:p>
            <a:fld id="{24F216E5-FB6D-43AB-9281-4930A28EB8CA}" type="slidenum">
              <a:rPr lang="en-US" smtClean="0"/>
              <a:pPr/>
              <a:t>110</a:t>
            </a:fld>
            <a:endParaRPr lang="en-US" dirty="0"/>
          </a:p>
        </p:txBody>
      </p:sp>
      <p:sp>
        <p:nvSpPr>
          <p:cNvPr id="56327" name="Rectangle 7"/>
          <p:cNvSpPr>
            <a:spLocks noGrp="1" noChangeArrowheads="1"/>
          </p:cNvSpPr>
          <p:nvPr>
            <p:ph type="body" idx="1"/>
          </p:nvPr>
        </p:nvSpPr>
        <p:spPr/>
        <p:txBody>
          <a:bodyPr/>
          <a:lstStyle/>
          <a:p>
            <a:r>
              <a:rPr lang="en-US" dirty="0" smtClean="0"/>
              <a:t>Lessen burden on user’s memory:</a:t>
            </a:r>
          </a:p>
          <a:p>
            <a:pPr lvl="1"/>
            <a:r>
              <a:rPr lang="en-US" dirty="0" smtClean="0"/>
              <a:t>Use recognition instead of recall</a:t>
            </a:r>
          </a:p>
          <a:p>
            <a:pPr lvl="1"/>
            <a:r>
              <a:rPr lang="en-US" dirty="0" smtClean="0"/>
              <a:t>Help users chunk information</a:t>
            </a:r>
          </a:p>
          <a:p>
            <a:pPr lvl="1"/>
            <a:r>
              <a:rPr lang="en-US" dirty="0" smtClean="0"/>
              <a:t>Require as little short-term memory as possible</a:t>
            </a:r>
          </a:p>
          <a:p>
            <a:r>
              <a:rPr lang="en-US" dirty="0" smtClean="0"/>
              <a:t>Consider user’s mental models</a:t>
            </a:r>
          </a:p>
          <a:p>
            <a:r>
              <a:rPr lang="en-US" dirty="0" smtClean="0"/>
              <a:t>Provide visual clues and memory aids</a:t>
            </a:r>
          </a:p>
          <a:p>
            <a:r>
              <a:rPr lang="en-US" dirty="0" smtClean="0"/>
              <a:t>Provide feedback: let users know their input was received</a:t>
            </a:r>
          </a:p>
          <a:p>
            <a:pPr lvl="1"/>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4"/>
          <p:cNvSpPr>
            <a:spLocks noGrp="1" noChangeArrowheads="1"/>
          </p:cNvSpPr>
          <p:nvPr>
            <p:ph type="title"/>
          </p:nvPr>
        </p:nvSpPr>
        <p:spPr/>
        <p:txBody>
          <a:bodyPr/>
          <a:lstStyle/>
          <a:p>
            <a:r>
              <a:rPr lang="en-US" dirty="0" smtClean="0"/>
              <a:t>Goals of HCI</a:t>
            </a:r>
            <a:endParaRPr lang="en-US" dirty="0"/>
          </a:p>
        </p:txBody>
      </p:sp>
      <p:sp>
        <p:nvSpPr>
          <p:cNvPr id="36869" name="Rectangle 5"/>
          <p:cNvSpPr>
            <a:spLocks noGrp="1" noChangeArrowheads="1"/>
          </p:cNvSpPr>
          <p:nvPr>
            <p:ph type="body" idx="1"/>
          </p:nvPr>
        </p:nvSpPr>
        <p:spPr/>
        <p:txBody>
          <a:bodyPr/>
          <a:lstStyle/>
          <a:p>
            <a:r>
              <a:rPr lang="en-US" dirty="0" smtClean="0"/>
              <a:t>Usability</a:t>
            </a:r>
          </a:p>
          <a:p>
            <a:pPr lvl="1"/>
            <a:r>
              <a:rPr lang="en-US" dirty="0" smtClean="0"/>
              <a:t>Ease </a:t>
            </a:r>
            <a:r>
              <a:rPr lang="en-US" dirty="0"/>
              <a:t>of learning</a:t>
            </a:r>
          </a:p>
          <a:p>
            <a:pPr lvl="1"/>
            <a:r>
              <a:rPr lang="en-US" dirty="0"/>
              <a:t>Ease of use</a:t>
            </a:r>
          </a:p>
          <a:p>
            <a:pPr lvl="1"/>
            <a:r>
              <a:rPr lang="en-US" dirty="0"/>
              <a:t>Can be an entire graduate course</a:t>
            </a:r>
            <a:r>
              <a:rPr lang="en-US" dirty="0" smtClean="0"/>
              <a:t>!</a:t>
            </a:r>
          </a:p>
          <a:p>
            <a:r>
              <a:rPr lang="en-US" dirty="0" smtClean="0"/>
              <a:t>Appeal</a:t>
            </a:r>
          </a:p>
          <a:p>
            <a:pPr lvl="1"/>
            <a:r>
              <a:rPr lang="en-US" dirty="0" smtClean="0"/>
              <a:t>How well users like the system</a:t>
            </a:r>
          </a:p>
          <a:p>
            <a:pPr lvl="2"/>
            <a:r>
              <a:rPr lang="en-US" dirty="0" smtClean="0"/>
              <a:t>First impressions </a:t>
            </a:r>
          </a:p>
          <a:p>
            <a:pPr lvl="2"/>
            <a:r>
              <a:rPr lang="en-US" dirty="0" smtClean="0"/>
              <a:t>Long-term satisfaction</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90" name="Rectangle 6"/>
          <p:cNvSpPr>
            <a:spLocks noGrp="1" noChangeArrowheads="1"/>
          </p:cNvSpPr>
          <p:nvPr>
            <p:ph type="title"/>
          </p:nvPr>
        </p:nvSpPr>
        <p:spPr/>
        <p:txBody>
          <a:bodyPr/>
          <a:lstStyle/>
          <a:p>
            <a:r>
              <a:rPr lang="en-US" smtClean="0"/>
              <a:t>Fields that HCI builds on</a:t>
            </a:r>
            <a:endParaRPr lang="en-US"/>
          </a:p>
        </p:txBody>
      </p:sp>
      <p:sp>
        <p:nvSpPr>
          <p:cNvPr id="4" name="Slide Number Placeholder 3"/>
          <p:cNvSpPr>
            <a:spLocks noGrp="1"/>
          </p:cNvSpPr>
          <p:nvPr>
            <p:ph type="sldNum" sz="quarter" idx="12"/>
          </p:nvPr>
        </p:nvSpPr>
        <p:spPr/>
        <p:txBody>
          <a:bodyPr/>
          <a:lstStyle/>
          <a:p>
            <a:fld id="{24F216E5-FB6D-43AB-9281-4930A28EB8CA}" type="slidenum">
              <a:rPr lang="en-US" smtClean="0"/>
              <a:pPr/>
              <a:t>13</a:t>
            </a:fld>
            <a:endParaRPr lang="en-US" dirty="0"/>
          </a:p>
        </p:txBody>
      </p:sp>
      <p:sp>
        <p:nvSpPr>
          <p:cNvPr id="41991" name="Rectangle 7"/>
          <p:cNvSpPr>
            <a:spLocks noGrp="1" noChangeArrowheads="1"/>
          </p:cNvSpPr>
          <p:nvPr>
            <p:ph sz="quarter" idx="1"/>
          </p:nvPr>
        </p:nvSpPr>
        <p:spPr>
          <a:xfrm>
            <a:off x="457200" y="1219200"/>
            <a:ext cx="4041648" cy="4419600"/>
          </a:xfrm>
        </p:spPr>
        <p:txBody>
          <a:bodyPr>
            <a:normAutofit fontScale="92500" lnSpcReduction="20000"/>
          </a:bodyPr>
          <a:lstStyle/>
          <a:p>
            <a:r>
              <a:rPr lang="en-US" dirty="0" smtClean="0"/>
              <a:t>Computer Science</a:t>
            </a:r>
          </a:p>
          <a:p>
            <a:pPr lvl="1"/>
            <a:r>
              <a:rPr lang="en-US" dirty="0" smtClean="0"/>
              <a:t>Implementation of website or other interface</a:t>
            </a:r>
          </a:p>
          <a:p>
            <a:r>
              <a:rPr lang="en-US" dirty="0" smtClean="0"/>
              <a:t>Engineering</a:t>
            </a:r>
          </a:p>
          <a:p>
            <a:pPr lvl="1"/>
            <a:r>
              <a:rPr lang="en-US" dirty="0" smtClean="0"/>
              <a:t>Faster, cheaper equipment</a:t>
            </a:r>
          </a:p>
          <a:p>
            <a:r>
              <a:rPr lang="en-US" dirty="0" smtClean="0"/>
              <a:t>Ergonomics</a:t>
            </a:r>
          </a:p>
          <a:p>
            <a:pPr lvl="1"/>
            <a:r>
              <a:rPr lang="en-US" dirty="0" smtClean="0"/>
              <a:t>Design for human factors</a:t>
            </a:r>
          </a:p>
          <a:p>
            <a:r>
              <a:rPr lang="en-US" dirty="0" smtClean="0"/>
              <a:t>Graphic design</a:t>
            </a:r>
          </a:p>
          <a:p>
            <a:pPr lvl="1"/>
            <a:r>
              <a:rPr lang="en-US" dirty="0" smtClean="0"/>
              <a:t>Visual communication</a:t>
            </a:r>
          </a:p>
          <a:p>
            <a:r>
              <a:rPr lang="en-US" dirty="0" smtClean="0"/>
              <a:t>Technical writing</a:t>
            </a:r>
          </a:p>
          <a:p>
            <a:pPr lvl="1"/>
            <a:r>
              <a:rPr lang="en-US" dirty="0" smtClean="0"/>
              <a:t>Textual communication</a:t>
            </a:r>
            <a:endParaRPr lang="en-US" dirty="0"/>
          </a:p>
        </p:txBody>
      </p:sp>
      <p:sp>
        <p:nvSpPr>
          <p:cNvPr id="8" name="Content Placeholder 7"/>
          <p:cNvSpPr>
            <a:spLocks noGrp="1"/>
          </p:cNvSpPr>
          <p:nvPr>
            <p:ph sz="quarter" idx="2"/>
          </p:nvPr>
        </p:nvSpPr>
        <p:spPr>
          <a:xfrm>
            <a:off x="4632198" y="1216152"/>
            <a:ext cx="4041648" cy="4498848"/>
          </a:xfrm>
        </p:spPr>
        <p:txBody>
          <a:bodyPr>
            <a:normAutofit fontScale="92500" lnSpcReduction="20000"/>
          </a:bodyPr>
          <a:lstStyle/>
          <a:p>
            <a:r>
              <a:rPr lang="en-US" dirty="0" smtClean="0"/>
              <a:t>Linguistics, artificial intelligence</a:t>
            </a:r>
          </a:p>
          <a:p>
            <a:pPr lvl="1"/>
            <a:r>
              <a:rPr lang="en-US" dirty="0" smtClean="0"/>
              <a:t>Speech recognition, natural language processing</a:t>
            </a:r>
          </a:p>
          <a:p>
            <a:r>
              <a:rPr lang="en-US" dirty="0" smtClean="0"/>
              <a:t>Cognitive psychology</a:t>
            </a:r>
          </a:p>
          <a:p>
            <a:pPr lvl="1"/>
            <a:r>
              <a:rPr lang="en-US" dirty="0" smtClean="0"/>
              <a:t>Perception, memory, mental models</a:t>
            </a:r>
          </a:p>
          <a:p>
            <a:r>
              <a:rPr lang="en-US" dirty="0" smtClean="0"/>
              <a:t>Sociology</a:t>
            </a:r>
          </a:p>
          <a:p>
            <a:pPr lvl="1"/>
            <a:r>
              <a:rPr lang="en-US" dirty="0" smtClean="0"/>
              <a:t>How people interact in groups</a:t>
            </a:r>
          </a:p>
          <a:p>
            <a:r>
              <a:rPr lang="en-US" dirty="0" smtClean="0"/>
              <a:t>Anthropology</a:t>
            </a:r>
          </a:p>
          <a:p>
            <a:pPr lvl="1"/>
            <a:r>
              <a:rPr lang="en-US" dirty="0" smtClean="0"/>
              <a:t>Study of people in their work settings</a:t>
            </a:r>
          </a:p>
        </p:txBody>
      </p:sp>
      <p:sp>
        <p:nvSpPr>
          <p:cNvPr id="6" name="TextBox 5"/>
          <p:cNvSpPr txBox="1"/>
          <p:nvPr/>
        </p:nvSpPr>
        <p:spPr>
          <a:xfrm>
            <a:off x="228600" y="5410200"/>
            <a:ext cx="8686800" cy="1323439"/>
          </a:xfrm>
          <a:prstGeom prst="rect">
            <a:avLst/>
          </a:prstGeom>
          <a:noFill/>
        </p:spPr>
        <p:txBody>
          <a:bodyPr wrap="square" rtlCol="0">
            <a:spAutoFit/>
          </a:bodyPr>
          <a:lstStyle/>
          <a:p>
            <a:r>
              <a:rPr lang="en-US" sz="2800" dirty="0" smtClean="0">
                <a:latin typeface="+mn-lt"/>
              </a:rPr>
              <a:t>A highly eclectic field, obviously, which offers both challenges and satisfactions</a:t>
            </a: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Benefits of Usable Systems</a:t>
            </a:r>
            <a:endParaRPr lang="en-US" dirty="0"/>
          </a:p>
        </p:txBody>
      </p:sp>
      <p:sp>
        <p:nvSpPr>
          <p:cNvPr id="19459" name="Rectangle 3"/>
          <p:cNvSpPr>
            <a:spLocks noGrp="1" noChangeArrowheads="1"/>
          </p:cNvSpPr>
          <p:nvPr>
            <p:ph type="body" idx="1"/>
          </p:nvPr>
        </p:nvSpPr>
        <p:spPr/>
        <p:txBody>
          <a:bodyPr/>
          <a:lstStyle/>
          <a:p>
            <a:r>
              <a:rPr lang="en-US" dirty="0" smtClean="0"/>
              <a:t>Gaining a competitive edge</a:t>
            </a:r>
          </a:p>
          <a:p>
            <a:r>
              <a:rPr lang="en-US" dirty="0" smtClean="0"/>
              <a:t>Reducing development and maintenance costs</a:t>
            </a:r>
          </a:p>
          <a:p>
            <a:r>
              <a:rPr lang="en-US" dirty="0" smtClean="0"/>
              <a:t>Improving productivity</a:t>
            </a:r>
          </a:p>
          <a:p>
            <a:r>
              <a:rPr lang="en-US" dirty="0" smtClean="0"/>
              <a:t>Lowering support costs</a:t>
            </a:r>
            <a:endParaRPr lang="en-US" dirty="0"/>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14</a:t>
            </a:fld>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4" name="Rectangle 4"/>
          <p:cNvSpPr>
            <a:spLocks noGrp="1" noChangeArrowheads="1"/>
          </p:cNvSpPr>
          <p:nvPr>
            <p:ph type="title"/>
          </p:nvPr>
        </p:nvSpPr>
        <p:spPr/>
        <p:txBody>
          <a:bodyPr/>
          <a:lstStyle/>
          <a:p>
            <a:r>
              <a:rPr lang="en-US" dirty="0" smtClean="0"/>
              <a:t>Benefits: Gaining </a:t>
            </a:r>
            <a:r>
              <a:rPr lang="en-US" dirty="0"/>
              <a:t>a competitive </a:t>
            </a:r>
            <a:r>
              <a:rPr lang="en-US" dirty="0" smtClean="0"/>
              <a:t>edge</a:t>
            </a:r>
            <a:endParaRPr lang="en-US" dirty="0"/>
          </a:p>
        </p:txBody>
      </p:sp>
      <p:sp>
        <p:nvSpPr>
          <p:cNvPr id="20485" name="Rectangle 5"/>
          <p:cNvSpPr>
            <a:spLocks noGrp="1" noChangeArrowheads="1"/>
          </p:cNvSpPr>
          <p:nvPr>
            <p:ph type="body" idx="1"/>
          </p:nvPr>
        </p:nvSpPr>
        <p:spPr/>
        <p:txBody>
          <a:bodyPr/>
          <a:lstStyle/>
          <a:p>
            <a:pPr>
              <a:buNone/>
            </a:pPr>
            <a:r>
              <a:rPr lang="en-US" dirty="0" smtClean="0"/>
              <a:t>Think of a B2C web site</a:t>
            </a:r>
          </a:p>
          <a:p>
            <a:r>
              <a:rPr lang="en-US" i="1" dirty="0" smtClean="0"/>
              <a:t>Conversion </a:t>
            </a:r>
            <a:r>
              <a:rPr lang="en-US" i="1" dirty="0"/>
              <a:t>rate</a:t>
            </a:r>
            <a:r>
              <a:rPr lang="en-US" dirty="0"/>
              <a:t> is the percentage of visitors who take an action you want them to take, such a making a purchase</a:t>
            </a:r>
          </a:p>
          <a:p>
            <a:r>
              <a:rPr lang="en-US" dirty="0"/>
              <a:t>Increasing the conversion rate lowers the cost of individual sales</a:t>
            </a:r>
          </a:p>
          <a:p>
            <a:r>
              <a:rPr lang="en-US" dirty="0"/>
              <a:t>Ease of use is the most important driver of high conversion rates</a:t>
            </a:r>
          </a:p>
          <a:p>
            <a:r>
              <a:rPr lang="en-US" dirty="0"/>
              <a:t>And there is gold in improving the conversion rate, which was 3.2% in May, 2003</a:t>
            </a:r>
          </a:p>
        </p:txBody>
      </p:sp>
      <p:pic>
        <p:nvPicPr>
          <p:cNvPr id="20486" name="Picture 6" descr="PurchaseOrder3148993"/>
          <p:cNvPicPr>
            <a:picLocks noGrp="1" noChangeAspect="1" noChangeArrowheads="1"/>
          </p:cNvPicPr>
          <p:nvPr>
            <p:ph sz="half" idx="4294967295"/>
          </p:nvPr>
        </p:nvPicPr>
        <p:blipFill>
          <a:blip r:embed="rId3" cstate="print"/>
          <a:srcRect/>
          <a:stretch>
            <a:fillRect/>
          </a:stretch>
        </p:blipFill>
        <p:spPr>
          <a:xfrm>
            <a:off x="7315200" y="4876800"/>
            <a:ext cx="1439862" cy="1600200"/>
          </a:xfrm>
          <a:noFill/>
          <a:ln/>
        </p:spPr>
      </p:pic>
      <p:sp>
        <p:nvSpPr>
          <p:cNvPr id="5" name="Slide Number Placeholder 4"/>
          <p:cNvSpPr>
            <a:spLocks noGrp="1"/>
          </p:cNvSpPr>
          <p:nvPr>
            <p:ph type="sldNum" sz="quarter" idx="12"/>
          </p:nvPr>
        </p:nvSpPr>
        <p:spPr/>
        <p:txBody>
          <a:bodyPr/>
          <a:lstStyle/>
          <a:p>
            <a:pPr>
              <a:defRPr/>
            </a:pPr>
            <a:fld id="{24F216E5-FB6D-43AB-9281-4930A28EB8CA}" type="slidenum">
              <a:rPr lang="en-US" smtClean="0"/>
              <a:pPr>
                <a:defRPr/>
              </a:pPr>
              <a:t>15</a:t>
            </a:fld>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6" name="Rectangle 4"/>
          <p:cNvSpPr>
            <a:spLocks noGrp="1" noChangeArrowheads="1"/>
          </p:cNvSpPr>
          <p:nvPr>
            <p:ph type="title"/>
          </p:nvPr>
        </p:nvSpPr>
        <p:spPr/>
        <p:txBody>
          <a:bodyPr>
            <a:normAutofit fontScale="90000"/>
          </a:bodyPr>
          <a:lstStyle/>
          <a:p>
            <a:r>
              <a:rPr lang="en-US" smtClean="0"/>
              <a:t>Benefits: Reducing development and maintenance costs</a:t>
            </a:r>
            <a:endParaRPr lang="en-US" dirty="0"/>
          </a:p>
        </p:txBody>
      </p:sp>
      <p:sp>
        <p:nvSpPr>
          <p:cNvPr id="4" name="Slide Number Placeholder 3"/>
          <p:cNvSpPr>
            <a:spLocks noGrp="1"/>
          </p:cNvSpPr>
          <p:nvPr>
            <p:ph type="sldNum" sz="quarter" idx="12"/>
          </p:nvPr>
        </p:nvSpPr>
        <p:spPr/>
        <p:txBody>
          <a:bodyPr/>
          <a:lstStyle/>
          <a:p>
            <a:fld id="{24F216E5-FB6D-43AB-9281-4930A28EB8CA}" type="slidenum">
              <a:rPr lang="en-US" smtClean="0"/>
              <a:pPr/>
              <a:t>16</a:t>
            </a:fld>
            <a:endParaRPr lang="en-US" dirty="0"/>
          </a:p>
        </p:txBody>
      </p:sp>
      <p:sp>
        <p:nvSpPr>
          <p:cNvPr id="23557" name="Rectangle 5"/>
          <p:cNvSpPr>
            <a:spLocks noGrp="1" noChangeArrowheads="1"/>
          </p:cNvSpPr>
          <p:nvPr>
            <p:ph type="body" idx="1"/>
          </p:nvPr>
        </p:nvSpPr>
        <p:spPr/>
        <p:txBody>
          <a:bodyPr/>
          <a:lstStyle/>
          <a:p>
            <a:r>
              <a:rPr lang="en-US" smtClean="0"/>
              <a:t>Learn about users first, and you will avoid</a:t>
            </a:r>
          </a:p>
          <a:p>
            <a:pPr lvl="1"/>
            <a:r>
              <a:rPr lang="en-US" smtClean="0"/>
              <a:t>Implementing features users don’t want</a:t>
            </a:r>
          </a:p>
          <a:p>
            <a:pPr lvl="1"/>
            <a:r>
              <a:rPr lang="en-US" smtClean="0"/>
              <a:t>Creating features that are annoying or inefficient</a:t>
            </a:r>
          </a:p>
          <a:p>
            <a:pPr lvl="1"/>
            <a:r>
              <a:rPr lang="en-US" smtClean="0"/>
              <a:t>High cost of making changes late in the development cycle</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dirty="0" smtClean="0"/>
              <a:t>Benefits: Improving </a:t>
            </a:r>
            <a:r>
              <a:rPr lang="en-US" dirty="0"/>
              <a:t>productivity</a:t>
            </a:r>
          </a:p>
        </p:txBody>
      </p:sp>
      <p:sp>
        <p:nvSpPr>
          <p:cNvPr id="24581" name="Rectangle 5"/>
          <p:cNvSpPr>
            <a:spLocks noGrp="1" noChangeArrowheads="1"/>
          </p:cNvSpPr>
          <p:nvPr>
            <p:ph type="body" idx="1"/>
          </p:nvPr>
        </p:nvSpPr>
        <p:spPr/>
        <p:txBody>
          <a:bodyPr/>
          <a:lstStyle/>
          <a:p>
            <a:r>
              <a:rPr lang="en-US" dirty="0"/>
              <a:t>For e-commerce, productivity means that users find what they want—and succeed in buying it</a:t>
            </a:r>
          </a:p>
          <a:p>
            <a:r>
              <a:rPr lang="en-US" dirty="0"/>
              <a:t>For a company intranet, productivity means employees become more efficient</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p:txBody>
          <a:bodyPr/>
          <a:lstStyle/>
          <a:p>
            <a:r>
              <a:rPr lang="en-US" dirty="0" smtClean="0"/>
              <a:t>Benefits: Lower </a:t>
            </a:r>
            <a:r>
              <a:rPr lang="en-US" dirty="0"/>
              <a:t>support costs</a:t>
            </a:r>
          </a:p>
        </p:txBody>
      </p:sp>
      <p:sp>
        <p:nvSpPr>
          <p:cNvPr id="25605" name="Rectangle 5"/>
          <p:cNvSpPr>
            <a:spLocks noGrp="1" noChangeArrowheads="1"/>
          </p:cNvSpPr>
          <p:nvPr>
            <p:ph type="body" idx="1"/>
          </p:nvPr>
        </p:nvSpPr>
        <p:spPr/>
        <p:txBody>
          <a:bodyPr/>
          <a:lstStyle/>
          <a:p>
            <a:r>
              <a:rPr lang="en-US" dirty="0"/>
              <a:t>Calls to customer support are very expensive for the vendor: estimates range from $12 to $250 </a:t>
            </a:r>
            <a:r>
              <a:rPr lang="en-US" i="1" dirty="0"/>
              <a:t>per call</a:t>
            </a:r>
          </a:p>
          <a:p>
            <a:r>
              <a:rPr lang="en-US" dirty="0"/>
              <a:t>A website that reduces support calls can save major dollars</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fontScale="90000"/>
          </a:bodyPr>
          <a:lstStyle/>
          <a:p>
            <a:r>
              <a:rPr lang="en-US"/>
              <a:t>How do we make computers easy to use?</a:t>
            </a:r>
          </a:p>
        </p:txBody>
      </p:sp>
      <p:sp>
        <p:nvSpPr>
          <p:cNvPr id="29699" name="Rectangle 3"/>
          <p:cNvSpPr>
            <a:spLocks noGrp="1" noChangeArrowheads="1"/>
          </p:cNvSpPr>
          <p:nvPr>
            <p:ph type="body" idx="1"/>
          </p:nvPr>
        </p:nvSpPr>
        <p:spPr/>
        <p:txBody>
          <a:bodyPr/>
          <a:lstStyle/>
          <a:p>
            <a:r>
              <a:rPr lang="en-US" dirty="0"/>
              <a:t>By applying the principles of Human-Computer Interaction</a:t>
            </a:r>
          </a:p>
          <a:p>
            <a:r>
              <a:rPr lang="en-US" dirty="0"/>
              <a:t>By being, as an HCI practitioner, the advocate for the user</a:t>
            </a:r>
          </a:p>
          <a:p>
            <a:endParaRPr lang="en-US" dirty="0"/>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19</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Slide Number Placeholder 2"/>
          <p:cNvSpPr>
            <a:spLocks noGrp="1"/>
          </p:cNvSpPr>
          <p:nvPr>
            <p:ph type="sldNum" sz="quarter" idx="12"/>
          </p:nvPr>
        </p:nvSpPr>
        <p:spPr/>
        <p:txBody>
          <a:bodyPr/>
          <a:lstStyle/>
          <a:p>
            <a:pPr>
              <a:defRPr/>
            </a:pPr>
            <a:fld id="{24F216E5-FB6D-43AB-9281-4930A28EB8CA}" type="slidenum">
              <a:rPr lang="en-US" smtClean="0"/>
              <a:pPr>
                <a:defRPr/>
              </a:pPr>
              <a:t>2</a:t>
            </a:fld>
            <a:endParaRPr lang="en-US" dirty="0"/>
          </a:p>
        </p:txBody>
      </p:sp>
      <p:sp>
        <p:nvSpPr>
          <p:cNvPr id="4" name="Content Placeholder 3"/>
          <p:cNvSpPr>
            <a:spLocks noGrp="1"/>
          </p:cNvSpPr>
          <p:nvPr>
            <p:ph sz="quarter" idx="1"/>
          </p:nvPr>
        </p:nvSpPr>
        <p:spPr/>
        <p:txBody>
          <a:bodyPr/>
          <a:lstStyle/>
          <a:p>
            <a:r>
              <a:rPr lang="en-US" dirty="0" smtClean="0"/>
              <a:t>Most of the content in this presentation comes from three primary texts</a:t>
            </a:r>
          </a:p>
          <a:p>
            <a:pPr lvl="1"/>
            <a:r>
              <a:rPr lang="en-US" dirty="0" smtClean="0"/>
              <a:t>Each is highly recommended</a:t>
            </a:r>
          </a:p>
          <a:p>
            <a:endParaRPr lang="en-US" dirty="0"/>
          </a:p>
        </p:txBody>
      </p:sp>
      <p:pic>
        <p:nvPicPr>
          <p:cNvPr id="186370" name="Picture 2">
            <a:hlinkClick r:id="rId2"/>
          </p:cNvPr>
          <p:cNvPicPr>
            <a:picLocks noChangeAspect="1" noChangeArrowheads="1"/>
          </p:cNvPicPr>
          <p:nvPr/>
        </p:nvPicPr>
        <p:blipFill>
          <a:blip r:embed="rId3" cstate="print"/>
          <a:srcRect/>
          <a:stretch>
            <a:fillRect/>
          </a:stretch>
        </p:blipFill>
        <p:spPr bwMode="auto">
          <a:xfrm>
            <a:off x="316706" y="2895600"/>
            <a:ext cx="2262188" cy="2802864"/>
          </a:xfrm>
          <a:prstGeom prst="rect">
            <a:avLst/>
          </a:prstGeom>
          <a:noFill/>
          <a:ln w="9525">
            <a:noFill/>
            <a:miter lim="800000"/>
            <a:headEnd/>
            <a:tailEnd/>
          </a:ln>
        </p:spPr>
      </p:pic>
      <p:pic>
        <p:nvPicPr>
          <p:cNvPr id="186371" name="Picture 3">
            <a:hlinkClick r:id="rId4"/>
          </p:cNvPr>
          <p:cNvPicPr>
            <a:picLocks noChangeAspect="1" noChangeArrowheads="1"/>
          </p:cNvPicPr>
          <p:nvPr/>
        </p:nvPicPr>
        <p:blipFill>
          <a:blip r:embed="rId5" cstate="print"/>
          <a:srcRect/>
          <a:stretch>
            <a:fillRect/>
          </a:stretch>
        </p:blipFill>
        <p:spPr bwMode="auto">
          <a:xfrm>
            <a:off x="3429000" y="2895600"/>
            <a:ext cx="2438400" cy="2786743"/>
          </a:xfrm>
          <a:prstGeom prst="rect">
            <a:avLst/>
          </a:prstGeom>
          <a:noFill/>
          <a:ln w="9525">
            <a:noFill/>
            <a:miter lim="800000"/>
            <a:headEnd/>
            <a:tailEnd/>
          </a:ln>
        </p:spPr>
      </p:pic>
      <p:pic>
        <p:nvPicPr>
          <p:cNvPr id="186373" name="Picture 5"/>
          <p:cNvPicPr>
            <a:picLocks noChangeAspect="1" noChangeArrowheads="1"/>
          </p:cNvPicPr>
          <p:nvPr/>
        </p:nvPicPr>
        <p:blipFill>
          <a:blip r:embed="rId6" cstate="print"/>
          <a:srcRect/>
          <a:stretch>
            <a:fillRect/>
          </a:stretch>
        </p:blipFill>
        <p:spPr bwMode="auto">
          <a:xfrm>
            <a:off x="6717506" y="2895600"/>
            <a:ext cx="2057400" cy="27488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fontScale="90000"/>
          </a:bodyPr>
          <a:lstStyle/>
          <a:p>
            <a:r>
              <a:rPr lang="en-US" smtClean="0"/>
              <a:t>User-Centered Development Methodology</a:t>
            </a:r>
            <a:endParaRPr lang="en-US" dirty="0"/>
          </a:p>
        </p:txBody>
      </p:sp>
      <p:sp>
        <p:nvSpPr>
          <p:cNvPr id="4" name="Slide Number Placeholder 3"/>
          <p:cNvSpPr>
            <a:spLocks noGrp="1"/>
          </p:cNvSpPr>
          <p:nvPr>
            <p:ph type="sldNum" sz="quarter" idx="12"/>
          </p:nvPr>
        </p:nvSpPr>
        <p:spPr/>
        <p:txBody>
          <a:bodyPr/>
          <a:lstStyle/>
          <a:p>
            <a:fld id="{24F216E5-FB6D-43AB-9281-4930A28EB8CA}" type="slidenum">
              <a:rPr lang="en-US" smtClean="0"/>
              <a:pPr/>
              <a:t>20</a:t>
            </a:fld>
            <a:endParaRPr lang="en-US" dirty="0"/>
          </a:p>
        </p:txBody>
      </p:sp>
      <p:sp>
        <p:nvSpPr>
          <p:cNvPr id="40963" name="Rectangle 3"/>
          <p:cNvSpPr>
            <a:spLocks noGrp="1" noChangeArrowheads="1"/>
          </p:cNvSpPr>
          <p:nvPr>
            <p:ph type="body" idx="1"/>
          </p:nvPr>
        </p:nvSpPr>
        <p:spPr/>
        <p:txBody>
          <a:bodyPr/>
          <a:lstStyle/>
          <a:p>
            <a:r>
              <a:rPr lang="en-US" smtClean="0"/>
              <a:t>User-centric, not data-centric</a:t>
            </a:r>
          </a:p>
          <a:p>
            <a:pPr lvl="1"/>
            <a:r>
              <a:rPr lang="en-US" smtClean="0"/>
              <a:t>Involves users in the design process</a:t>
            </a:r>
          </a:p>
          <a:p>
            <a:pPr lvl="1"/>
            <a:r>
              <a:rPr lang="en-US" smtClean="0"/>
              <a:t>Usability can be quantified and measured</a:t>
            </a:r>
          </a:p>
          <a:p>
            <a:r>
              <a:rPr lang="en-US" smtClean="0"/>
              <a:t>Highly Iterative</a:t>
            </a:r>
          </a:p>
          <a:p>
            <a:pPr lvl="1"/>
            <a:r>
              <a:rPr lang="en-US" smtClean="0"/>
              <a:t>Involves testing and revision</a:t>
            </a:r>
          </a:p>
          <a:p>
            <a:r>
              <a:rPr lang="en-US" smtClean="0"/>
              <a:t>Interdisciplinary and eclectic, building on a dozen different disciplines</a:t>
            </a:r>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normAutofit fontScale="90000"/>
          </a:bodyPr>
          <a:lstStyle/>
          <a:p>
            <a:r>
              <a:rPr lang="en-US" smtClean="0"/>
              <a:t>Characteristics of User-Centered Development </a:t>
            </a:r>
            <a:endParaRPr lang="en-US" dirty="0"/>
          </a:p>
        </p:txBody>
      </p:sp>
      <p:sp>
        <p:nvSpPr>
          <p:cNvPr id="18" name="Slide Number Placeholder 17"/>
          <p:cNvSpPr>
            <a:spLocks noGrp="1"/>
          </p:cNvSpPr>
          <p:nvPr>
            <p:ph type="sldNum" sz="quarter" idx="12"/>
          </p:nvPr>
        </p:nvSpPr>
        <p:spPr/>
        <p:txBody>
          <a:bodyPr/>
          <a:lstStyle/>
          <a:p>
            <a:fld id="{24F216E5-FB6D-43AB-9281-4930A28EB8CA}" type="slidenum">
              <a:rPr lang="en-US" smtClean="0"/>
              <a:pPr/>
              <a:t>21</a:t>
            </a:fld>
            <a:endParaRPr lang="en-US" dirty="0"/>
          </a:p>
        </p:txBody>
      </p:sp>
      <p:sp>
        <p:nvSpPr>
          <p:cNvPr id="62467" name="Rectangle 3"/>
          <p:cNvSpPr>
            <a:spLocks noGrp="1" noChangeArrowheads="1"/>
          </p:cNvSpPr>
          <p:nvPr>
            <p:ph type="body" idx="1"/>
          </p:nvPr>
        </p:nvSpPr>
        <p:spPr/>
        <p:txBody>
          <a:bodyPr/>
          <a:lstStyle/>
          <a:p>
            <a:r>
              <a:rPr lang="en-US" smtClean="0"/>
              <a:t>Highly iterative</a:t>
            </a:r>
            <a:endParaRPr lang="en-US" dirty="0"/>
          </a:p>
        </p:txBody>
      </p:sp>
      <p:sp>
        <p:nvSpPr>
          <p:cNvPr id="62468" name="Rectangle 4"/>
          <p:cNvSpPr>
            <a:spLocks noChangeArrowheads="1"/>
          </p:cNvSpPr>
          <p:nvPr/>
        </p:nvSpPr>
        <p:spPr bwMode="auto">
          <a:xfrm>
            <a:off x="3581400" y="1828800"/>
            <a:ext cx="1219200" cy="457200"/>
          </a:xfrm>
          <a:prstGeom prst="rect">
            <a:avLst/>
          </a:prstGeom>
          <a:solidFill>
            <a:schemeClr val="accent1"/>
          </a:solidFill>
          <a:ln w="9525">
            <a:solidFill>
              <a:schemeClr val="tx1"/>
            </a:solidFill>
            <a:miter lim="800000"/>
            <a:headEnd/>
            <a:tailEnd/>
          </a:ln>
          <a:effectLst/>
        </p:spPr>
        <p:txBody>
          <a:bodyPr wrap="none" anchor="ctr"/>
          <a:lstStyle/>
          <a:p>
            <a:pPr algn="ctr"/>
            <a:r>
              <a:rPr lang="en-US" sz="1200">
                <a:latin typeface="Times New Roman" pitchFamily="18" charset="0"/>
              </a:rPr>
              <a:t>DESIGN</a:t>
            </a:r>
          </a:p>
        </p:txBody>
      </p:sp>
      <p:sp>
        <p:nvSpPr>
          <p:cNvPr id="62469" name="Rectangle 5"/>
          <p:cNvSpPr>
            <a:spLocks noChangeArrowheads="1"/>
          </p:cNvSpPr>
          <p:nvPr/>
        </p:nvSpPr>
        <p:spPr bwMode="auto">
          <a:xfrm>
            <a:off x="3581400" y="2819400"/>
            <a:ext cx="1219200" cy="457200"/>
          </a:xfrm>
          <a:prstGeom prst="rect">
            <a:avLst/>
          </a:prstGeom>
          <a:solidFill>
            <a:schemeClr val="accent1"/>
          </a:solidFill>
          <a:ln w="9525">
            <a:solidFill>
              <a:schemeClr val="tx1"/>
            </a:solidFill>
            <a:miter lim="800000"/>
            <a:headEnd/>
            <a:tailEnd/>
          </a:ln>
          <a:effectLst/>
        </p:spPr>
        <p:txBody>
          <a:bodyPr wrap="none" anchor="ctr"/>
          <a:lstStyle/>
          <a:p>
            <a:pPr algn="ctr"/>
            <a:r>
              <a:rPr lang="en-US" sz="1200">
                <a:latin typeface="Times New Roman" pitchFamily="18" charset="0"/>
              </a:rPr>
              <a:t>PROTOTYPE</a:t>
            </a:r>
          </a:p>
        </p:txBody>
      </p:sp>
      <p:sp>
        <p:nvSpPr>
          <p:cNvPr id="62470" name="Rectangle 6"/>
          <p:cNvSpPr>
            <a:spLocks noChangeArrowheads="1"/>
          </p:cNvSpPr>
          <p:nvPr/>
        </p:nvSpPr>
        <p:spPr bwMode="auto">
          <a:xfrm>
            <a:off x="3581400" y="3810000"/>
            <a:ext cx="1219200" cy="457200"/>
          </a:xfrm>
          <a:prstGeom prst="rect">
            <a:avLst/>
          </a:prstGeom>
          <a:solidFill>
            <a:schemeClr val="accent1"/>
          </a:solidFill>
          <a:ln w="9525">
            <a:solidFill>
              <a:schemeClr val="tx1"/>
            </a:solidFill>
            <a:miter lim="800000"/>
            <a:headEnd/>
            <a:tailEnd/>
          </a:ln>
          <a:effectLst/>
        </p:spPr>
        <p:txBody>
          <a:bodyPr wrap="none" anchor="ctr"/>
          <a:lstStyle/>
          <a:p>
            <a:pPr algn="ctr"/>
            <a:r>
              <a:rPr lang="en-US" sz="1200">
                <a:latin typeface="Times New Roman" pitchFamily="18" charset="0"/>
              </a:rPr>
              <a:t>EVALUATE</a:t>
            </a:r>
          </a:p>
        </p:txBody>
      </p:sp>
      <p:sp>
        <p:nvSpPr>
          <p:cNvPr id="62471" name="Rectangle 7"/>
          <p:cNvSpPr>
            <a:spLocks noChangeArrowheads="1"/>
          </p:cNvSpPr>
          <p:nvPr/>
        </p:nvSpPr>
        <p:spPr bwMode="auto">
          <a:xfrm>
            <a:off x="7010400" y="4724400"/>
            <a:ext cx="1447800" cy="838200"/>
          </a:xfrm>
          <a:prstGeom prst="rect">
            <a:avLst/>
          </a:prstGeom>
          <a:solidFill>
            <a:schemeClr val="accent1"/>
          </a:solidFill>
          <a:ln w="9525">
            <a:solidFill>
              <a:schemeClr val="tx1"/>
            </a:solidFill>
            <a:miter lim="800000"/>
            <a:headEnd/>
            <a:tailEnd/>
          </a:ln>
          <a:effectLst/>
        </p:spPr>
        <p:txBody>
          <a:bodyPr wrap="none" anchor="ctr"/>
          <a:lstStyle/>
          <a:p>
            <a:pPr algn="ctr"/>
            <a:r>
              <a:rPr lang="en-US" sz="1200" dirty="0">
                <a:latin typeface="Times New Roman" pitchFamily="18" charset="0"/>
              </a:rPr>
              <a:t>READY TO </a:t>
            </a:r>
          </a:p>
          <a:p>
            <a:pPr algn="ctr"/>
            <a:r>
              <a:rPr lang="en-US" sz="1200" dirty="0">
                <a:latin typeface="Times New Roman" pitchFamily="18" charset="0"/>
              </a:rPr>
              <a:t>IMPLEMENT</a:t>
            </a:r>
          </a:p>
        </p:txBody>
      </p:sp>
      <p:sp>
        <p:nvSpPr>
          <p:cNvPr id="62472" name="Line 8"/>
          <p:cNvSpPr>
            <a:spLocks noChangeShapeType="1"/>
          </p:cNvSpPr>
          <p:nvPr/>
        </p:nvSpPr>
        <p:spPr bwMode="auto">
          <a:xfrm>
            <a:off x="4191000" y="2286000"/>
            <a:ext cx="0" cy="533400"/>
          </a:xfrm>
          <a:prstGeom prst="line">
            <a:avLst/>
          </a:prstGeom>
          <a:noFill/>
          <a:ln w="9525">
            <a:solidFill>
              <a:schemeClr val="tx1"/>
            </a:solidFill>
            <a:round/>
            <a:headEnd/>
            <a:tailEnd type="triangle" w="med" len="med"/>
          </a:ln>
          <a:effectLst/>
        </p:spPr>
        <p:txBody>
          <a:bodyPr wrap="none" anchor="ctr"/>
          <a:lstStyle/>
          <a:p>
            <a:endParaRPr lang="en-US"/>
          </a:p>
        </p:txBody>
      </p:sp>
      <p:sp>
        <p:nvSpPr>
          <p:cNvPr id="62473" name="Line 9"/>
          <p:cNvSpPr>
            <a:spLocks noChangeShapeType="1"/>
          </p:cNvSpPr>
          <p:nvPr/>
        </p:nvSpPr>
        <p:spPr bwMode="auto">
          <a:xfrm>
            <a:off x="4191000" y="3276600"/>
            <a:ext cx="0" cy="533400"/>
          </a:xfrm>
          <a:prstGeom prst="line">
            <a:avLst/>
          </a:prstGeom>
          <a:noFill/>
          <a:ln w="9525">
            <a:solidFill>
              <a:schemeClr val="tx1"/>
            </a:solidFill>
            <a:round/>
            <a:headEnd/>
            <a:tailEnd type="triangle" w="med" len="med"/>
          </a:ln>
          <a:effectLst/>
        </p:spPr>
        <p:txBody>
          <a:bodyPr wrap="none" anchor="ctr"/>
          <a:lstStyle/>
          <a:p>
            <a:endParaRPr lang="en-US"/>
          </a:p>
        </p:txBody>
      </p:sp>
      <p:sp>
        <p:nvSpPr>
          <p:cNvPr id="62474" name="AutoShape 10"/>
          <p:cNvSpPr>
            <a:spLocks noChangeArrowheads="1"/>
          </p:cNvSpPr>
          <p:nvPr/>
        </p:nvSpPr>
        <p:spPr bwMode="auto">
          <a:xfrm>
            <a:off x="3048000" y="4648200"/>
            <a:ext cx="2209800" cy="1066800"/>
          </a:xfrm>
          <a:prstGeom prst="flowChartDecision">
            <a:avLst/>
          </a:prstGeom>
          <a:solidFill>
            <a:schemeClr val="accent1"/>
          </a:solidFill>
          <a:ln w="9525">
            <a:solidFill>
              <a:schemeClr val="tx1"/>
            </a:solidFill>
            <a:miter lim="800000"/>
            <a:headEnd/>
            <a:tailEnd/>
          </a:ln>
          <a:effectLst/>
        </p:spPr>
        <p:txBody>
          <a:bodyPr wrap="none" anchor="ctr"/>
          <a:lstStyle/>
          <a:p>
            <a:pPr algn="ctr"/>
            <a:r>
              <a:rPr lang="en-US" sz="1200">
                <a:latin typeface="Times New Roman" pitchFamily="18" charset="0"/>
              </a:rPr>
              <a:t>MEET USER </a:t>
            </a:r>
          </a:p>
          <a:p>
            <a:pPr algn="ctr"/>
            <a:r>
              <a:rPr lang="en-US" sz="1200">
                <a:latin typeface="Times New Roman" pitchFamily="18" charset="0"/>
              </a:rPr>
              <a:t>SPECIFICATIONS?</a:t>
            </a:r>
          </a:p>
        </p:txBody>
      </p:sp>
      <p:sp>
        <p:nvSpPr>
          <p:cNvPr id="62475" name="Line 11"/>
          <p:cNvSpPr>
            <a:spLocks noChangeShapeType="1"/>
          </p:cNvSpPr>
          <p:nvPr/>
        </p:nvSpPr>
        <p:spPr bwMode="auto">
          <a:xfrm>
            <a:off x="4191000" y="4267200"/>
            <a:ext cx="0" cy="381000"/>
          </a:xfrm>
          <a:prstGeom prst="line">
            <a:avLst/>
          </a:prstGeom>
          <a:noFill/>
          <a:ln w="9525">
            <a:solidFill>
              <a:schemeClr val="tx1"/>
            </a:solidFill>
            <a:round/>
            <a:headEnd/>
            <a:tailEnd type="triangle" w="med" len="med"/>
          </a:ln>
          <a:effectLst/>
        </p:spPr>
        <p:txBody>
          <a:bodyPr wrap="none" anchor="ctr"/>
          <a:lstStyle/>
          <a:p>
            <a:endParaRPr lang="en-US"/>
          </a:p>
        </p:txBody>
      </p:sp>
      <p:sp>
        <p:nvSpPr>
          <p:cNvPr id="62476" name="Line 12"/>
          <p:cNvSpPr>
            <a:spLocks noChangeShapeType="1"/>
          </p:cNvSpPr>
          <p:nvPr/>
        </p:nvSpPr>
        <p:spPr bwMode="auto">
          <a:xfrm>
            <a:off x="5257800" y="5181600"/>
            <a:ext cx="175260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62477" name="Line 13"/>
          <p:cNvSpPr>
            <a:spLocks noChangeShapeType="1"/>
          </p:cNvSpPr>
          <p:nvPr/>
        </p:nvSpPr>
        <p:spPr bwMode="auto">
          <a:xfrm flipH="1">
            <a:off x="2286000" y="5181600"/>
            <a:ext cx="762000" cy="0"/>
          </a:xfrm>
          <a:prstGeom prst="line">
            <a:avLst/>
          </a:prstGeom>
          <a:noFill/>
          <a:ln w="9525">
            <a:solidFill>
              <a:schemeClr val="tx1"/>
            </a:solidFill>
            <a:round/>
            <a:headEnd/>
            <a:tailEnd/>
          </a:ln>
          <a:effectLst/>
        </p:spPr>
        <p:txBody>
          <a:bodyPr wrap="none" anchor="ctr"/>
          <a:lstStyle/>
          <a:p>
            <a:endParaRPr lang="en-US"/>
          </a:p>
        </p:txBody>
      </p:sp>
      <p:sp>
        <p:nvSpPr>
          <p:cNvPr id="62478" name="Line 14"/>
          <p:cNvSpPr>
            <a:spLocks noChangeShapeType="1"/>
          </p:cNvSpPr>
          <p:nvPr/>
        </p:nvSpPr>
        <p:spPr bwMode="auto">
          <a:xfrm flipV="1">
            <a:off x="2286000" y="2057400"/>
            <a:ext cx="0" cy="3124200"/>
          </a:xfrm>
          <a:prstGeom prst="line">
            <a:avLst/>
          </a:prstGeom>
          <a:noFill/>
          <a:ln w="9525">
            <a:solidFill>
              <a:schemeClr val="tx1"/>
            </a:solidFill>
            <a:round/>
            <a:headEnd/>
            <a:tailEnd/>
          </a:ln>
          <a:effectLst/>
        </p:spPr>
        <p:txBody>
          <a:bodyPr wrap="none" anchor="ctr"/>
          <a:lstStyle/>
          <a:p>
            <a:endParaRPr lang="en-US"/>
          </a:p>
        </p:txBody>
      </p:sp>
      <p:sp>
        <p:nvSpPr>
          <p:cNvPr id="62479" name="Line 15"/>
          <p:cNvSpPr>
            <a:spLocks noChangeShapeType="1"/>
          </p:cNvSpPr>
          <p:nvPr/>
        </p:nvSpPr>
        <p:spPr bwMode="auto">
          <a:xfrm>
            <a:off x="2286000" y="2057400"/>
            <a:ext cx="129540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62480" name="Text Box 16"/>
          <p:cNvSpPr txBox="1">
            <a:spLocks noChangeArrowheads="1"/>
          </p:cNvSpPr>
          <p:nvPr/>
        </p:nvSpPr>
        <p:spPr bwMode="auto">
          <a:xfrm>
            <a:off x="2498725" y="5370513"/>
            <a:ext cx="412750" cy="274637"/>
          </a:xfrm>
          <a:prstGeom prst="rect">
            <a:avLst/>
          </a:prstGeom>
          <a:noFill/>
          <a:ln w="9525">
            <a:noFill/>
            <a:miter lim="800000"/>
            <a:headEnd/>
            <a:tailEnd/>
          </a:ln>
          <a:effectLst/>
        </p:spPr>
        <p:txBody>
          <a:bodyPr wrap="none">
            <a:spAutoFit/>
          </a:bodyPr>
          <a:lstStyle/>
          <a:p>
            <a:r>
              <a:rPr lang="en-US" sz="1200" b="1">
                <a:latin typeface="Times New Roman" pitchFamily="18" charset="0"/>
              </a:rPr>
              <a:t>NO</a:t>
            </a:r>
            <a:endParaRPr lang="en-US" sz="1200">
              <a:latin typeface="Times New Roman" pitchFamily="18" charset="0"/>
            </a:endParaRPr>
          </a:p>
        </p:txBody>
      </p:sp>
      <p:sp>
        <p:nvSpPr>
          <p:cNvPr id="62481" name="Text Box 17"/>
          <p:cNvSpPr txBox="1">
            <a:spLocks noChangeArrowheads="1"/>
          </p:cNvSpPr>
          <p:nvPr/>
        </p:nvSpPr>
        <p:spPr bwMode="auto">
          <a:xfrm>
            <a:off x="5867400" y="5410200"/>
            <a:ext cx="685800" cy="274638"/>
          </a:xfrm>
          <a:prstGeom prst="rect">
            <a:avLst/>
          </a:prstGeom>
          <a:noFill/>
          <a:ln w="9525">
            <a:noFill/>
            <a:miter lim="800000"/>
            <a:headEnd/>
            <a:tailEnd/>
          </a:ln>
          <a:effectLst/>
        </p:spPr>
        <p:txBody>
          <a:bodyPr>
            <a:spAutoFit/>
          </a:bodyPr>
          <a:lstStyle/>
          <a:p>
            <a:pPr>
              <a:spcBef>
                <a:spcPct val="50000"/>
              </a:spcBef>
            </a:pPr>
            <a:r>
              <a:rPr lang="en-US" sz="1200" b="1">
                <a:latin typeface="Times New Roman" pitchFamily="18" charset="0"/>
              </a:rPr>
              <a:t>YES</a:t>
            </a:r>
            <a:endParaRPr lang="en-US" sz="1200">
              <a:latin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2" name="Rectangle 4"/>
          <p:cNvSpPr>
            <a:spLocks noGrp="1" noChangeArrowheads="1"/>
          </p:cNvSpPr>
          <p:nvPr>
            <p:ph type="title"/>
          </p:nvPr>
        </p:nvSpPr>
        <p:spPr/>
        <p:txBody>
          <a:bodyPr/>
          <a:lstStyle/>
          <a:p>
            <a:r>
              <a:rPr lang="en-US"/>
              <a:t>Prototyping</a:t>
            </a:r>
          </a:p>
        </p:txBody>
      </p:sp>
      <p:sp>
        <p:nvSpPr>
          <p:cNvPr id="53253" name="Rectangle 5"/>
          <p:cNvSpPr>
            <a:spLocks noGrp="1" noChangeArrowheads="1"/>
          </p:cNvSpPr>
          <p:nvPr>
            <p:ph type="body" idx="1"/>
          </p:nvPr>
        </p:nvSpPr>
        <p:spPr/>
        <p:txBody>
          <a:bodyPr/>
          <a:lstStyle/>
          <a:p>
            <a:r>
              <a:rPr lang="en-US" dirty="0" smtClean="0"/>
              <a:t>Prototype </a:t>
            </a:r>
            <a:r>
              <a:rPr lang="en-US" dirty="0"/>
              <a:t>is an original model or pattern</a:t>
            </a:r>
          </a:p>
          <a:p>
            <a:pPr lvl="1"/>
            <a:r>
              <a:rPr lang="en-US" dirty="0"/>
              <a:t>Global: entire site</a:t>
            </a:r>
          </a:p>
          <a:p>
            <a:pPr lvl="1"/>
            <a:r>
              <a:rPr lang="en-US" dirty="0"/>
              <a:t>Local: selected parts of the site</a:t>
            </a:r>
          </a:p>
          <a:p>
            <a:r>
              <a:rPr lang="en-US" dirty="0"/>
              <a:t>Prototypes</a:t>
            </a:r>
          </a:p>
          <a:p>
            <a:pPr lvl="1"/>
            <a:r>
              <a:rPr lang="en-US" dirty="0"/>
              <a:t>Evolutionary: becomes the final project </a:t>
            </a:r>
          </a:p>
          <a:p>
            <a:pPr lvl="1"/>
            <a:r>
              <a:rPr lang="en-US" dirty="0"/>
              <a:t>Throw-away: serves as a pattern</a:t>
            </a:r>
          </a:p>
          <a:p>
            <a:pPr lvl="1"/>
            <a:r>
              <a:rPr lang="en-US" dirty="0"/>
              <a:t>High fidelity: resembles final product</a:t>
            </a:r>
          </a:p>
          <a:p>
            <a:pPr lvl="1"/>
            <a:r>
              <a:rPr lang="en-US" dirty="0"/>
              <a:t>Low fidelity: just rough sketch - not close to </a:t>
            </a:r>
            <a:r>
              <a:rPr lang="en-US" dirty="0" smtClean="0"/>
              <a:t>final</a:t>
            </a:r>
            <a:endParaRPr lang="en-US" dirty="0"/>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22</a:t>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A low-fidelity prototype</a:t>
            </a:r>
          </a:p>
        </p:txBody>
      </p:sp>
      <p:pic>
        <p:nvPicPr>
          <p:cNvPr id="56324" name="Picture 4" descr="assembled"/>
          <p:cNvPicPr>
            <a:picLocks noGrp="1" noChangeAspect="1" noChangeArrowheads="1"/>
          </p:cNvPicPr>
          <p:nvPr>
            <p:ph idx="1"/>
          </p:nvPr>
        </p:nvPicPr>
        <p:blipFill>
          <a:blip r:embed="rId2" cstate="print">
            <a:lum bright="-6000"/>
          </a:blip>
          <a:srcRect l="1523" t="3748" r="2286" b="2707"/>
          <a:stretch>
            <a:fillRect/>
          </a:stretch>
        </p:blipFill>
        <p:spPr>
          <a:xfrm>
            <a:off x="1295400" y="1524000"/>
            <a:ext cx="6781800" cy="4614862"/>
          </a:xfrm>
          <a:noFill/>
          <a:ln/>
        </p:spPr>
      </p:pic>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23</a:t>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t>A high-fidelity prototype</a:t>
            </a:r>
          </a:p>
        </p:txBody>
      </p:sp>
      <p:pic>
        <p:nvPicPr>
          <p:cNvPr id="58372" name="Picture 4" descr="Hi-FiProlineHome"/>
          <p:cNvPicPr>
            <a:picLocks noGrp="1" noChangeAspect="1" noChangeArrowheads="1"/>
          </p:cNvPicPr>
          <p:nvPr>
            <p:ph idx="1"/>
          </p:nvPr>
        </p:nvPicPr>
        <p:blipFill>
          <a:blip r:embed="rId2" cstate="print"/>
          <a:srcRect/>
          <a:stretch>
            <a:fillRect/>
          </a:stretch>
        </p:blipFill>
        <p:spPr>
          <a:xfrm>
            <a:off x="1828800" y="1371600"/>
            <a:ext cx="5410200" cy="4672013"/>
          </a:xfrm>
          <a:noFill/>
          <a:ln/>
        </p:spPr>
      </p:pic>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24</a:t>
            </a:fld>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Capabilities of People</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018A94D8-60F4-45CB-A68E-714FD0A4B3C5}" type="slidenum">
              <a:rPr lang="en-US" smtClean="0"/>
              <a:pPr>
                <a:defRPr/>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00" name="Rectangle 12"/>
          <p:cNvSpPr>
            <a:spLocks noGrp="1" noChangeArrowheads="1"/>
          </p:cNvSpPr>
          <p:nvPr>
            <p:ph type="title"/>
          </p:nvPr>
        </p:nvSpPr>
        <p:spPr/>
        <p:txBody>
          <a:bodyPr/>
          <a:lstStyle/>
          <a:p>
            <a:r>
              <a:rPr lang="en-US"/>
              <a:t>Why do we care?</a:t>
            </a:r>
          </a:p>
        </p:txBody>
      </p:sp>
      <p:sp>
        <p:nvSpPr>
          <p:cNvPr id="12301" name="Rectangle 13"/>
          <p:cNvSpPr>
            <a:spLocks noGrp="1" noChangeArrowheads="1"/>
          </p:cNvSpPr>
          <p:nvPr>
            <p:ph type="body" idx="1"/>
          </p:nvPr>
        </p:nvSpPr>
        <p:spPr/>
        <p:txBody>
          <a:bodyPr/>
          <a:lstStyle/>
          <a:p>
            <a:r>
              <a:rPr lang="en-US" dirty="0"/>
              <a:t>Because when people try to understand something, they use a combination of</a:t>
            </a:r>
          </a:p>
          <a:p>
            <a:pPr lvl="1"/>
            <a:r>
              <a:rPr lang="en-US" dirty="0"/>
              <a:t>What their senses are telling them</a:t>
            </a:r>
          </a:p>
          <a:p>
            <a:pPr lvl="1"/>
            <a:r>
              <a:rPr lang="en-US" dirty="0"/>
              <a:t>The past experience they bring to the situation</a:t>
            </a:r>
          </a:p>
          <a:p>
            <a:pPr lvl="1"/>
            <a:r>
              <a:rPr lang="en-US" dirty="0"/>
              <a:t>Their expectations</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26</a:t>
            </a:fld>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22" name="Rectangle 10"/>
          <p:cNvSpPr>
            <a:spLocks noGrp="1" noChangeArrowheads="1"/>
          </p:cNvSpPr>
          <p:nvPr>
            <p:ph type="title"/>
          </p:nvPr>
        </p:nvSpPr>
        <p:spPr/>
        <p:txBody>
          <a:bodyPr/>
          <a:lstStyle/>
          <a:p>
            <a:r>
              <a:rPr lang="en-US"/>
              <a:t>Senses</a:t>
            </a:r>
          </a:p>
        </p:txBody>
      </p:sp>
      <p:sp>
        <p:nvSpPr>
          <p:cNvPr id="13323" name="Rectangle 11"/>
          <p:cNvSpPr>
            <a:spLocks noGrp="1" noChangeArrowheads="1"/>
          </p:cNvSpPr>
          <p:nvPr>
            <p:ph type="body" idx="1"/>
          </p:nvPr>
        </p:nvSpPr>
        <p:spPr/>
        <p:txBody>
          <a:bodyPr/>
          <a:lstStyle/>
          <a:p>
            <a:r>
              <a:rPr lang="en-US" dirty="0"/>
              <a:t>Senses (sight, hearing, smell, taste, touch) provide data about what is happening around us</a:t>
            </a:r>
          </a:p>
          <a:p>
            <a:r>
              <a:rPr lang="en-US" dirty="0"/>
              <a:t>We are visual beings (“See what I mean?”)</a:t>
            </a:r>
          </a:p>
          <a:p>
            <a:r>
              <a:rPr lang="en-US" dirty="0"/>
              <a:t>Designing good Web materials requires knowledge about how people perceive</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27</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46" name="Rectangle 10"/>
          <p:cNvSpPr>
            <a:spLocks noGrp="1" noChangeArrowheads="1"/>
          </p:cNvSpPr>
          <p:nvPr>
            <p:ph type="title"/>
          </p:nvPr>
        </p:nvSpPr>
        <p:spPr/>
        <p:txBody>
          <a:bodyPr/>
          <a:lstStyle/>
          <a:p>
            <a:r>
              <a:rPr lang="en-US"/>
              <a:t>Constructivism</a:t>
            </a:r>
          </a:p>
        </p:txBody>
      </p:sp>
      <p:sp>
        <p:nvSpPr>
          <p:cNvPr id="14347" name="Rectangle 11"/>
          <p:cNvSpPr>
            <a:spLocks noGrp="1" noChangeArrowheads="1"/>
          </p:cNvSpPr>
          <p:nvPr>
            <p:ph type="body" idx="1"/>
          </p:nvPr>
        </p:nvSpPr>
        <p:spPr/>
        <p:txBody>
          <a:bodyPr/>
          <a:lstStyle/>
          <a:p>
            <a:r>
              <a:rPr lang="en-US" dirty="0"/>
              <a:t>Our brains do not create pixel-by-pixel images</a:t>
            </a:r>
          </a:p>
          <a:p>
            <a:r>
              <a:rPr lang="en-US" dirty="0"/>
              <a:t>Our minds create, or </a:t>
            </a:r>
            <a:r>
              <a:rPr lang="en-US" i="1" dirty="0"/>
              <a:t>construct</a:t>
            </a:r>
            <a:r>
              <a:rPr lang="en-US" dirty="0"/>
              <a:t>, models that summarize what comes from our senses</a:t>
            </a:r>
          </a:p>
          <a:p>
            <a:r>
              <a:rPr lang="en-US" dirty="0"/>
              <a:t>These models are what we perceive</a:t>
            </a:r>
          </a:p>
          <a:p>
            <a:r>
              <a:rPr lang="en-US" dirty="0"/>
              <a:t>When we see something, we don’t remember all the details, only those that have meaning for us</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28</a:t>
            </a:fld>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8" name="Rectangle 8"/>
          <p:cNvSpPr>
            <a:spLocks noGrp="1" noChangeArrowheads="1"/>
          </p:cNvSpPr>
          <p:nvPr>
            <p:ph type="title"/>
          </p:nvPr>
        </p:nvSpPr>
        <p:spPr/>
        <p:txBody>
          <a:bodyPr>
            <a:normAutofit fontScale="90000"/>
          </a:bodyPr>
          <a:lstStyle/>
          <a:p>
            <a:r>
              <a:rPr lang="en-US" smtClean="0"/>
              <a:t>Example: familiar objects that we see, but don’t store in detail</a:t>
            </a:r>
            <a:endParaRPr lang="en-US"/>
          </a:p>
        </p:txBody>
      </p:sp>
      <p:sp>
        <p:nvSpPr>
          <p:cNvPr id="4" name="Slide Number Placeholder 3"/>
          <p:cNvSpPr>
            <a:spLocks noGrp="1"/>
          </p:cNvSpPr>
          <p:nvPr>
            <p:ph type="sldNum" sz="quarter" idx="12"/>
          </p:nvPr>
        </p:nvSpPr>
        <p:spPr/>
        <p:txBody>
          <a:bodyPr/>
          <a:lstStyle/>
          <a:p>
            <a:fld id="{24F216E5-FB6D-43AB-9281-4930A28EB8CA}" type="slidenum">
              <a:rPr lang="en-US" smtClean="0"/>
              <a:pPr/>
              <a:t>29</a:t>
            </a:fld>
            <a:endParaRPr lang="en-US" dirty="0"/>
          </a:p>
        </p:txBody>
      </p:sp>
      <p:sp>
        <p:nvSpPr>
          <p:cNvPr id="15369" name="Rectangle 9"/>
          <p:cNvSpPr>
            <a:spLocks noGrp="1" noChangeArrowheads="1"/>
          </p:cNvSpPr>
          <p:nvPr>
            <p:ph type="body" idx="1"/>
          </p:nvPr>
        </p:nvSpPr>
        <p:spPr/>
        <p:txBody>
          <a:bodyPr/>
          <a:lstStyle/>
          <a:p>
            <a:r>
              <a:rPr lang="en-US" dirty="0" smtClean="0"/>
              <a:t>How many links are there on top menu of amazon.com?</a:t>
            </a:r>
          </a:p>
          <a:p>
            <a:r>
              <a:rPr lang="en-US" dirty="0" smtClean="0"/>
              <a:t>What are the colors on your favorite cereal box? </a:t>
            </a:r>
          </a:p>
          <a:p>
            <a:r>
              <a:rPr lang="en-US" dirty="0" smtClean="0"/>
              <a:t>How many lines are there in the IBM logo?</a:t>
            </a:r>
          </a:p>
          <a:p>
            <a:r>
              <a:rPr lang="en-US" dirty="0" smtClean="0"/>
              <a:t>Who cares?</a:t>
            </a:r>
          </a:p>
          <a:p>
            <a:r>
              <a:rPr lang="en-US" dirty="0" smtClean="0"/>
              <a:t>Moral: People filter out irrelevant factors and save only the important ones</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Introduction to HCI</a:t>
            </a:r>
            <a:endParaRPr lang="en-US" dirty="0"/>
          </a:p>
        </p:txBody>
      </p:sp>
      <p:sp>
        <p:nvSpPr>
          <p:cNvPr id="6" name="Subtitle 5"/>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pPr>
              <a:defRPr/>
            </a:pPr>
            <a:fld id="{24F216E5-FB6D-43AB-9281-4930A28EB8CA}" type="slidenum">
              <a:rPr lang="en-US" smtClean="0"/>
              <a:pPr>
                <a:defRPr/>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90" name="Rectangle 6"/>
          <p:cNvSpPr>
            <a:spLocks noGrp="1" noChangeArrowheads="1"/>
          </p:cNvSpPr>
          <p:nvPr>
            <p:ph type="title"/>
          </p:nvPr>
        </p:nvSpPr>
        <p:spPr/>
        <p:txBody>
          <a:bodyPr/>
          <a:lstStyle/>
          <a:p>
            <a:r>
              <a:rPr lang="en-US" smtClean="0"/>
              <a:t>Context</a:t>
            </a:r>
            <a:endParaRPr lang="en-US"/>
          </a:p>
        </p:txBody>
      </p:sp>
      <p:sp>
        <p:nvSpPr>
          <p:cNvPr id="4" name="Slide Number Placeholder 3"/>
          <p:cNvSpPr>
            <a:spLocks noGrp="1"/>
          </p:cNvSpPr>
          <p:nvPr>
            <p:ph type="sldNum" sz="quarter" idx="12"/>
          </p:nvPr>
        </p:nvSpPr>
        <p:spPr/>
        <p:txBody>
          <a:bodyPr/>
          <a:lstStyle/>
          <a:p>
            <a:fld id="{24F216E5-FB6D-43AB-9281-4930A28EB8CA}" type="slidenum">
              <a:rPr lang="en-US" smtClean="0"/>
              <a:pPr/>
              <a:t>30</a:t>
            </a:fld>
            <a:endParaRPr lang="en-US" dirty="0"/>
          </a:p>
        </p:txBody>
      </p:sp>
      <p:sp>
        <p:nvSpPr>
          <p:cNvPr id="16391" name="Rectangle 7"/>
          <p:cNvSpPr>
            <a:spLocks noGrp="1" noChangeArrowheads="1"/>
          </p:cNvSpPr>
          <p:nvPr>
            <p:ph type="body" idx="1"/>
          </p:nvPr>
        </p:nvSpPr>
        <p:spPr/>
        <p:txBody>
          <a:bodyPr/>
          <a:lstStyle/>
          <a:p>
            <a:r>
              <a:rPr lang="en-US" dirty="0" smtClean="0"/>
              <a:t>Context plays a major role in what people see in an image</a:t>
            </a:r>
          </a:p>
          <a:p>
            <a:r>
              <a:rPr lang="en-US" dirty="0" smtClean="0"/>
              <a:t>Mind set: factors that we know and bring to a situation</a:t>
            </a:r>
          </a:p>
          <a:p>
            <a:r>
              <a:rPr lang="en-US" dirty="0" smtClean="0"/>
              <a:t>Mind set can have a profound effect on the usability of a web site</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t>Example of context: What do you see?</a:t>
            </a:r>
            <a:endParaRPr lang="en-US"/>
          </a:p>
        </p:txBody>
      </p:sp>
      <p:sp>
        <p:nvSpPr>
          <p:cNvPr id="4" name="Slide Number Placeholder 3"/>
          <p:cNvSpPr>
            <a:spLocks noGrp="1"/>
          </p:cNvSpPr>
          <p:nvPr>
            <p:ph type="sldNum" sz="quarter" idx="12"/>
          </p:nvPr>
        </p:nvSpPr>
        <p:spPr/>
        <p:txBody>
          <a:bodyPr/>
          <a:lstStyle/>
          <a:p>
            <a:fld id="{24F216E5-FB6D-43AB-9281-4930A28EB8CA}" type="slidenum">
              <a:rPr lang="en-US" smtClean="0"/>
              <a:pPr/>
              <a:t>31</a:t>
            </a:fld>
            <a:endParaRPr lang="en-US" dirty="0"/>
          </a:p>
        </p:txBody>
      </p:sp>
      <p:pic>
        <p:nvPicPr>
          <p:cNvPr id="17411" name="Picture 3" descr="01HAFcalf"/>
          <p:cNvPicPr>
            <a:picLocks noGrp="1" noChangeAspect="1" noChangeArrowheads="1"/>
          </p:cNvPicPr>
          <p:nvPr>
            <p:ph idx="1"/>
          </p:nvPr>
        </p:nvPicPr>
        <p:blipFill>
          <a:blip r:embed="rId3" cstate="print"/>
          <a:srcRect/>
          <a:stretch>
            <a:fillRect/>
          </a:stretch>
        </p:blipFill>
        <p:spPr>
          <a:xfrm>
            <a:off x="691419" y="1219200"/>
            <a:ext cx="7761161" cy="4937125"/>
          </a:xfr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mtClean="0"/>
              <a:t>Hint: it’s an animal, facing you . . .</a:t>
            </a:r>
            <a:endParaRPr lang="en-US"/>
          </a:p>
        </p:txBody>
      </p:sp>
      <p:sp>
        <p:nvSpPr>
          <p:cNvPr id="4" name="Slide Number Placeholder 3"/>
          <p:cNvSpPr>
            <a:spLocks noGrp="1"/>
          </p:cNvSpPr>
          <p:nvPr>
            <p:ph type="sldNum" sz="quarter" idx="12"/>
          </p:nvPr>
        </p:nvSpPr>
        <p:spPr/>
        <p:txBody>
          <a:bodyPr/>
          <a:lstStyle/>
          <a:p>
            <a:fld id="{24F216E5-FB6D-43AB-9281-4930A28EB8CA}" type="slidenum">
              <a:rPr lang="en-US" smtClean="0"/>
              <a:pPr/>
              <a:t>32</a:t>
            </a:fld>
            <a:endParaRPr lang="en-US" dirty="0"/>
          </a:p>
        </p:txBody>
      </p:sp>
      <p:pic>
        <p:nvPicPr>
          <p:cNvPr id="18435" name="Picture 3" descr="01HAFcalf"/>
          <p:cNvPicPr>
            <a:picLocks noGrp="1" noChangeAspect="1" noChangeArrowheads="1"/>
          </p:cNvPicPr>
          <p:nvPr>
            <p:ph idx="1"/>
          </p:nvPr>
        </p:nvPicPr>
        <p:blipFill>
          <a:blip r:embed="rId3" cstate="print"/>
          <a:srcRect/>
          <a:stretch>
            <a:fillRect/>
          </a:stretch>
        </p:blipFill>
        <p:spPr>
          <a:xfrm>
            <a:off x="691419" y="1219200"/>
            <a:ext cx="7761161" cy="4937125"/>
          </a:xfr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fontScale="90000"/>
          </a:bodyPr>
          <a:lstStyle/>
          <a:p>
            <a:r>
              <a:rPr lang="en-US" smtClean="0"/>
              <a:t>Hint: this animal gives milk, and her face takes up the left half of the picture . . .</a:t>
            </a:r>
            <a:endParaRPr lang="en-US"/>
          </a:p>
        </p:txBody>
      </p:sp>
      <p:sp>
        <p:nvSpPr>
          <p:cNvPr id="4" name="Slide Number Placeholder 3"/>
          <p:cNvSpPr>
            <a:spLocks noGrp="1"/>
          </p:cNvSpPr>
          <p:nvPr>
            <p:ph type="sldNum" sz="quarter" idx="12"/>
          </p:nvPr>
        </p:nvSpPr>
        <p:spPr/>
        <p:txBody>
          <a:bodyPr/>
          <a:lstStyle/>
          <a:p>
            <a:fld id="{24F216E5-FB6D-43AB-9281-4930A28EB8CA}" type="slidenum">
              <a:rPr lang="en-US" smtClean="0"/>
              <a:pPr/>
              <a:t>33</a:t>
            </a:fld>
            <a:endParaRPr lang="en-US" dirty="0"/>
          </a:p>
        </p:txBody>
      </p:sp>
      <p:pic>
        <p:nvPicPr>
          <p:cNvPr id="19459" name="Picture 3" descr="01HAFcalf"/>
          <p:cNvPicPr>
            <a:picLocks noGrp="1" noChangeAspect="1" noChangeArrowheads="1"/>
          </p:cNvPicPr>
          <p:nvPr>
            <p:ph idx="1"/>
          </p:nvPr>
        </p:nvPicPr>
        <p:blipFill>
          <a:blip r:embed="rId3" cstate="print"/>
          <a:srcRect/>
          <a:stretch>
            <a:fillRect/>
          </a:stretch>
        </p:blipFill>
        <p:spPr>
          <a:xfrm>
            <a:off x="691419" y="1219200"/>
            <a:ext cx="7761161" cy="4937125"/>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4" name="Rectangle 4"/>
          <p:cNvSpPr>
            <a:spLocks noGrp="1" noChangeArrowheads="1"/>
          </p:cNvSpPr>
          <p:nvPr>
            <p:ph type="title"/>
          </p:nvPr>
        </p:nvSpPr>
        <p:spPr/>
        <p:txBody>
          <a:bodyPr>
            <a:normAutofit fontScale="90000"/>
          </a:bodyPr>
          <a:lstStyle/>
          <a:p>
            <a:r>
              <a:rPr lang="en-US" smtClean="0"/>
              <a:t>Why couldn’t you see the cow’s face at first?</a:t>
            </a:r>
            <a:endParaRPr lang="en-US"/>
          </a:p>
        </p:txBody>
      </p:sp>
      <p:sp>
        <p:nvSpPr>
          <p:cNvPr id="4" name="Slide Number Placeholder 3"/>
          <p:cNvSpPr>
            <a:spLocks noGrp="1"/>
          </p:cNvSpPr>
          <p:nvPr>
            <p:ph type="sldNum" sz="quarter" idx="12"/>
          </p:nvPr>
        </p:nvSpPr>
        <p:spPr/>
        <p:txBody>
          <a:bodyPr/>
          <a:lstStyle/>
          <a:p>
            <a:fld id="{24F216E5-FB6D-43AB-9281-4930A28EB8CA}" type="slidenum">
              <a:rPr lang="en-US" smtClean="0"/>
              <a:pPr/>
              <a:t>34</a:t>
            </a:fld>
            <a:endParaRPr lang="en-US" dirty="0"/>
          </a:p>
        </p:txBody>
      </p:sp>
      <p:sp>
        <p:nvSpPr>
          <p:cNvPr id="20485" name="Rectangle 5"/>
          <p:cNvSpPr>
            <a:spLocks noGrp="1" noChangeArrowheads="1"/>
          </p:cNvSpPr>
          <p:nvPr>
            <p:ph type="body" idx="1"/>
          </p:nvPr>
        </p:nvSpPr>
        <p:spPr/>
        <p:txBody>
          <a:bodyPr/>
          <a:lstStyle/>
          <a:p>
            <a:r>
              <a:rPr lang="en-US" dirty="0" smtClean="0"/>
              <a:t>It’s blurry and too </a:t>
            </a:r>
            <a:r>
              <a:rPr lang="en-US" dirty="0" err="1" smtClean="0"/>
              <a:t>contrasty</a:t>
            </a:r>
            <a:r>
              <a:rPr lang="en-US" dirty="0" smtClean="0"/>
              <a:t>, of course, but more:</a:t>
            </a:r>
          </a:p>
          <a:p>
            <a:r>
              <a:rPr lang="en-US" dirty="0" smtClean="0"/>
              <a:t>You had no idea what to expect, because there was no context</a:t>
            </a:r>
          </a:p>
          <a:p>
            <a:r>
              <a:rPr lang="en-US" dirty="0" smtClean="0"/>
              <a:t>Now that you do have a context, you will have little difficulty recognizing it the next time</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2" name="Rectangle 4"/>
          <p:cNvSpPr>
            <a:spLocks noGrp="1" noChangeArrowheads="1"/>
          </p:cNvSpPr>
          <p:nvPr>
            <p:ph type="title"/>
          </p:nvPr>
        </p:nvSpPr>
        <p:spPr/>
        <p:txBody>
          <a:bodyPr/>
          <a:lstStyle/>
          <a:p>
            <a:r>
              <a:rPr lang="en-US"/>
              <a:t>Figure and ground</a:t>
            </a:r>
          </a:p>
        </p:txBody>
      </p:sp>
      <p:sp>
        <p:nvSpPr>
          <p:cNvPr id="22533" name="Rectangle 5"/>
          <p:cNvSpPr>
            <a:spLocks noGrp="1" noChangeArrowheads="1"/>
          </p:cNvSpPr>
          <p:nvPr>
            <p:ph type="body" idx="1"/>
          </p:nvPr>
        </p:nvSpPr>
        <p:spPr/>
        <p:txBody>
          <a:bodyPr/>
          <a:lstStyle/>
          <a:p>
            <a:r>
              <a:rPr lang="en-US" dirty="0"/>
              <a:t>Images are partitioned into </a:t>
            </a:r>
          </a:p>
          <a:p>
            <a:pPr lvl="1"/>
            <a:r>
              <a:rPr lang="en-US" dirty="0"/>
              <a:t>Figure (foreground) and</a:t>
            </a:r>
          </a:p>
          <a:p>
            <a:pPr lvl="1"/>
            <a:r>
              <a:rPr lang="en-US" dirty="0"/>
              <a:t>Ground ( background)</a:t>
            </a:r>
          </a:p>
          <a:p>
            <a:r>
              <a:rPr lang="en-US" dirty="0"/>
              <a:t>Sometimes figure and ground are ambiguous</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35</a:t>
            </a:fld>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p:txBody>
          <a:bodyPr/>
          <a:lstStyle/>
          <a:p>
            <a:r>
              <a:rPr lang="en-US"/>
              <a:t>Figure and ground: What do you see?</a:t>
            </a:r>
          </a:p>
        </p:txBody>
      </p:sp>
      <p:pic>
        <p:nvPicPr>
          <p:cNvPr id="25605" name="Picture 5"/>
          <p:cNvPicPr>
            <a:picLocks noGrp="1" noChangeAspect="1" noChangeArrowheads="1"/>
          </p:cNvPicPr>
          <p:nvPr>
            <p:ph idx="1"/>
          </p:nvPr>
        </p:nvPicPr>
        <p:blipFill>
          <a:blip r:embed="rId3" cstate="print"/>
          <a:srcRect/>
          <a:stretch>
            <a:fillRect/>
          </a:stretch>
        </p:blipFill>
        <p:spPr>
          <a:xfrm>
            <a:off x="2514600" y="1524000"/>
            <a:ext cx="3792538" cy="3971925"/>
          </a:xfrm>
        </p:spPr>
      </p:pic>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36</a:t>
            </a:fld>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4" name="Rectangle 4"/>
          <p:cNvSpPr>
            <a:spLocks noGrp="1" noChangeArrowheads="1"/>
          </p:cNvSpPr>
          <p:nvPr>
            <p:ph type="title"/>
          </p:nvPr>
        </p:nvSpPr>
        <p:spPr/>
        <p:txBody>
          <a:bodyPr/>
          <a:lstStyle/>
          <a:p>
            <a:r>
              <a:rPr lang="en-US"/>
              <a:t>Five principles of Gestalt psychology</a:t>
            </a:r>
          </a:p>
        </p:txBody>
      </p:sp>
      <p:sp>
        <p:nvSpPr>
          <p:cNvPr id="61445" name="Rectangle 5"/>
          <p:cNvSpPr>
            <a:spLocks noGrp="1" noChangeArrowheads="1"/>
          </p:cNvSpPr>
          <p:nvPr>
            <p:ph type="body" idx="1"/>
          </p:nvPr>
        </p:nvSpPr>
        <p:spPr/>
        <p:txBody>
          <a:bodyPr/>
          <a:lstStyle/>
          <a:p>
            <a:r>
              <a:rPr lang="en-US" dirty="0"/>
              <a:t>We organize things into meaningful units using</a:t>
            </a:r>
          </a:p>
          <a:p>
            <a:pPr lvl="1"/>
            <a:r>
              <a:rPr lang="en-US" dirty="0">
                <a:solidFill>
                  <a:schemeClr val="tx2"/>
                </a:solidFill>
              </a:rPr>
              <a:t>Proximity:</a:t>
            </a:r>
            <a:r>
              <a:rPr lang="en-US" dirty="0"/>
              <a:t> we group by distance or location</a:t>
            </a:r>
          </a:p>
          <a:p>
            <a:pPr lvl="1"/>
            <a:r>
              <a:rPr lang="en-US" dirty="0">
                <a:solidFill>
                  <a:schemeClr val="tx2"/>
                </a:solidFill>
              </a:rPr>
              <a:t>Similarity:</a:t>
            </a:r>
            <a:r>
              <a:rPr lang="en-US" dirty="0"/>
              <a:t> we group by type</a:t>
            </a:r>
          </a:p>
          <a:p>
            <a:pPr lvl="1"/>
            <a:r>
              <a:rPr lang="en-US" dirty="0">
                <a:solidFill>
                  <a:schemeClr val="tx2"/>
                </a:solidFill>
              </a:rPr>
              <a:t>Symmetry:</a:t>
            </a:r>
            <a:r>
              <a:rPr lang="en-US" dirty="0"/>
              <a:t> we group by meaning</a:t>
            </a:r>
          </a:p>
          <a:p>
            <a:pPr lvl="1"/>
            <a:r>
              <a:rPr lang="en-US" dirty="0">
                <a:solidFill>
                  <a:schemeClr val="tx2"/>
                </a:solidFill>
              </a:rPr>
              <a:t>Continuity:</a:t>
            </a:r>
            <a:r>
              <a:rPr lang="en-US" dirty="0"/>
              <a:t> we group by flow of lines (alignment)</a:t>
            </a:r>
          </a:p>
          <a:p>
            <a:pPr lvl="1"/>
            <a:r>
              <a:rPr lang="en-US" dirty="0">
                <a:solidFill>
                  <a:schemeClr val="tx2"/>
                </a:solidFill>
              </a:rPr>
              <a:t>Closure:</a:t>
            </a:r>
            <a:r>
              <a:rPr lang="en-US" dirty="0"/>
              <a:t> we perceive shapes that are not (completely) there</a:t>
            </a:r>
          </a:p>
          <a:p>
            <a:endParaRPr lang="en-US" dirty="0"/>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37</a:t>
            </a:fld>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smtClean="0"/>
              <a:t>Proximity</a:t>
            </a:r>
            <a:endParaRPr lang="en-US"/>
          </a:p>
        </p:txBody>
      </p:sp>
      <p:sp>
        <p:nvSpPr>
          <p:cNvPr id="4" name="Slide Number Placeholder 3"/>
          <p:cNvSpPr>
            <a:spLocks noGrp="1"/>
          </p:cNvSpPr>
          <p:nvPr>
            <p:ph type="sldNum" sz="quarter" idx="12"/>
          </p:nvPr>
        </p:nvSpPr>
        <p:spPr/>
        <p:txBody>
          <a:bodyPr/>
          <a:lstStyle/>
          <a:p>
            <a:fld id="{C9128B31-08A0-4F71-AD97-4CED93B1A1C8}" type="slidenum">
              <a:rPr lang="en-GB" smtClean="0"/>
              <a:pPr/>
              <a:t>38</a:t>
            </a:fld>
            <a:endParaRPr lang="en-GB" dirty="0"/>
          </a:p>
        </p:txBody>
      </p:sp>
      <p:pic>
        <p:nvPicPr>
          <p:cNvPr id="27651" name="Picture 3" descr="6Proximity"/>
          <p:cNvPicPr>
            <a:picLocks noGrp="1" noChangeAspect="1" noChangeArrowheads="1"/>
          </p:cNvPicPr>
          <p:nvPr>
            <p:ph sz="half" idx="4294967295"/>
          </p:nvPr>
        </p:nvPicPr>
        <p:blipFill>
          <a:blip r:embed="rId3" cstate="print"/>
          <a:srcRect t="-19894" b="-6540"/>
          <a:stretch>
            <a:fillRect/>
          </a:stretch>
        </p:blipFill>
        <p:spPr>
          <a:xfrm>
            <a:off x="2571750" y="2743200"/>
            <a:ext cx="4000500" cy="1703387"/>
          </a:xfr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fontScale="90000"/>
          </a:bodyPr>
          <a:lstStyle/>
          <a:p>
            <a:r>
              <a:rPr lang="en-US" smtClean="0"/>
              <a:t/>
            </a:r>
            <a:br>
              <a:rPr lang="en-US" smtClean="0"/>
            </a:br>
            <a:r>
              <a:rPr lang="en-US" smtClean="0"/>
              <a:t>Example: a page that can be improved . . </a:t>
            </a:r>
            <a:endParaRPr lang="en-US"/>
          </a:p>
        </p:txBody>
      </p:sp>
      <p:sp>
        <p:nvSpPr>
          <p:cNvPr id="4" name="Slide Number Placeholder 3"/>
          <p:cNvSpPr>
            <a:spLocks noGrp="1"/>
          </p:cNvSpPr>
          <p:nvPr>
            <p:ph type="sldNum" sz="quarter" idx="12"/>
          </p:nvPr>
        </p:nvSpPr>
        <p:spPr/>
        <p:txBody>
          <a:bodyPr/>
          <a:lstStyle/>
          <a:p>
            <a:fld id="{24F216E5-FB6D-43AB-9281-4930A28EB8CA}" type="slidenum">
              <a:rPr lang="en-US" smtClean="0"/>
              <a:pPr/>
              <a:t>39</a:t>
            </a:fld>
            <a:endParaRPr lang="en-US" dirty="0"/>
          </a:p>
        </p:txBody>
      </p:sp>
      <p:pic>
        <p:nvPicPr>
          <p:cNvPr id="28675" name="Picture 3" descr="Badproximity"/>
          <p:cNvPicPr>
            <a:picLocks noGrp="1" noChangeAspect="1" noChangeArrowheads="1"/>
          </p:cNvPicPr>
          <p:nvPr>
            <p:ph idx="1"/>
          </p:nvPr>
        </p:nvPicPr>
        <p:blipFill>
          <a:blip r:embed="rId2" cstate="print"/>
          <a:srcRect/>
          <a:stretch>
            <a:fillRect/>
          </a:stretch>
        </p:blipFill>
        <p:spPr>
          <a:xfrm>
            <a:off x="1339358" y="1219200"/>
            <a:ext cx="6465283" cy="4937125"/>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smtClean="0"/>
              <a:t>History - Douglas Engelbart</a:t>
            </a:r>
            <a:endParaRPr lang="en-US" dirty="0"/>
          </a:p>
        </p:txBody>
      </p:sp>
      <p:sp>
        <p:nvSpPr>
          <p:cNvPr id="145411" name="Rectangle 3"/>
          <p:cNvSpPr>
            <a:spLocks noGrp="1" noChangeArrowheads="1"/>
          </p:cNvSpPr>
          <p:nvPr>
            <p:ph sz="quarter" idx="1"/>
          </p:nvPr>
        </p:nvSpPr>
        <p:spPr/>
        <p:txBody>
          <a:bodyPr/>
          <a:lstStyle/>
          <a:p>
            <a:r>
              <a:rPr lang="en-US" smtClean="0"/>
              <a:t>Human Augmentation System</a:t>
            </a:r>
            <a:endParaRPr lang="en-US"/>
          </a:p>
        </p:txBody>
      </p:sp>
      <p:sp>
        <p:nvSpPr>
          <p:cNvPr id="145412" name="Rectangle 4"/>
          <p:cNvSpPr>
            <a:spLocks noChangeArrowheads="1"/>
          </p:cNvSpPr>
          <p:nvPr/>
        </p:nvSpPr>
        <p:spPr bwMode="auto">
          <a:xfrm>
            <a:off x="2819400" y="2743200"/>
            <a:ext cx="5867400" cy="1739900"/>
          </a:xfrm>
          <a:prstGeom prst="rect">
            <a:avLst/>
          </a:prstGeom>
          <a:noFill/>
          <a:ln w="9525">
            <a:noFill/>
            <a:miter lim="800000"/>
            <a:headEnd/>
            <a:tailEnd/>
          </a:ln>
          <a:effectLst/>
        </p:spPr>
        <p:txBody>
          <a:bodyPr>
            <a:spAutoFit/>
          </a:bodyPr>
          <a:lstStyle/>
          <a:p>
            <a:pPr eaLnBrk="1" hangingPunct="1"/>
            <a:r>
              <a:rPr lang="en-US" sz="1800" baseline="0" dirty="0">
                <a:latin typeface="Arial" charset="0"/>
              </a:rPr>
              <a:t>It seemed clear to everyone else at the time that nobody would ever take seriously the idea of using computers in direct, immediate interaction with people. The idea of interactive computing—well, it seemed simply ludicrous to most sensible people. (</a:t>
            </a:r>
            <a:r>
              <a:rPr lang="en-US" sz="1800" i="1" baseline="0" dirty="0">
                <a:latin typeface="Arial" charset="0"/>
              </a:rPr>
              <a:t>Engelbart,1968</a:t>
            </a:r>
            <a:r>
              <a:rPr lang="en-US" sz="1800" baseline="0" dirty="0">
                <a:latin typeface="Arial" charset="0"/>
              </a:rPr>
              <a:t>)</a:t>
            </a:r>
          </a:p>
        </p:txBody>
      </p:sp>
      <p:pic>
        <p:nvPicPr>
          <p:cNvPr id="145413" name="Picture 5" descr="img0028"/>
          <p:cNvPicPr>
            <a:picLocks noChangeAspect="1" noChangeArrowheads="1"/>
          </p:cNvPicPr>
          <p:nvPr/>
        </p:nvPicPr>
        <p:blipFill>
          <a:blip r:embed="rId2" cstate="print"/>
          <a:srcRect/>
          <a:stretch>
            <a:fillRect/>
          </a:stretch>
        </p:blipFill>
        <p:spPr bwMode="auto">
          <a:xfrm>
            <a:off x="914400" y="2362200"/>
            <a:ext cx="1719263" cy="2576513"/>
          </a:xfrm>
          <a:prstGeom prst="rect">
            <a:avLst/>
          </a:prstGeom>
          <a:noFill/>
        </p:spPr>
      </p:pic>
      <p:sp>
        <p:nvSpPr>
          <p:cNvPr id="145414" name="Rectangle 6"/>
          <p:cNvSpPr>
            <a:spLocks noChangeArrowheads="1"/>
          </p:cNvSpPr>
          <p:nvPr/>
        </p:nvSpPr>
        <p:spPr bwMode="auto">
          <a:xfrm>
            <a:off x="762000" y="4953000"/>
            <a:ext cx="3560763" cy="549275"/>
          </a:xfrm>
          <a:prstGeom prst="rect">
            <a:avLst/>
          </a:prstGeom>
          <a:noFill/>
          <a:ln w="9525">
            <a:noFill/>
            <a:miter lim="800000"/>
            <a:headEnd/>
            <a:tailEnd/>
          </a:ln>
          <a:effectLst/>
        </p:spPr>
        <p:txBody>
          <a:bodyPr wrap="none" anchor="ctr">
            <a:spAutoFit/>
          </a:bodyPr>
          <a:lstStyle/>
          <a:p>
            <a:pPr eaLnBrk="1" hangingPunct="1"/>
            <a:r>
              <a:rPr lang="en-US" sz="1200" baseline="0">
                <a:latin typeface="Arial" charset="0"/>
              </a:rPr>
              <a:t>Engelbart conducting a workshop - </a:t>
            </a:r>
            <a:r>
              <a:rPr lang="en-US" sz="1200" i="1" baseline="0">
                <a:latin typeface="Arial" charset="0"/>
              </a:rPr>
              <a:t>Circa</a:t>
            </a:r>
            <a:r>
              <a:rPr lang="en-US" sz="1200" baseline="0">
                <a:latin typeface="Arial" charset="0"/>
              </a:rPr>
              <a:t> 1967-68.</a:t>
            </a:r>
          </a:p>
          <a:p>
            <a:pPr eaLnBrk="1" hangingPunct="1"/>
            <a:r>
              <a:rPr lang="en-US" sz="1000" baseline="0">
                <a:latin typeface="Arial" charset="0"/>
              </a:rPr>
              <a:t>Courtesy Douglas Engelbart and</a:t>
            </a:r>
            <a:r>
              <a:rPr lang="en-US" sz="1800" baseline="0">
                <a:latin typeface="Arial" charset="0"/>
              </a:rPr>
              <a:t> </a:t>
            </a:r>
            <a:r>
              <a:rPr lang="en-US" sz="1000" baseline="0">
                <a:latin typeface="Arial" charset="0"/>
              </a:rPr>
              <a:t>Bootstrap Institute</a:t>
            </a:r>
            <a:r>
              <a:rPr lang="en-US" sz="1200" baseline="0">
                <a:latin typeface="Arial" charset="0"/>
              </a:rPr>
              <a:t> </a:t>
            </a:r>
            <a:r>
              <a:rPr lang="en-US" sz="1800" baseline="0">
                <a:latin typeface="Arial" charset="0"/>
              </a:rPr>
              <a:t> </a:t>
            </a:r>
          </a:p>
        </p:txBody>
      </p:sp>
      <p:sp>
        <p:nvSpPr>
          <p:cNvPr id="145415" name="Rectangle 7"/>
          <p:cNvSpPr>
            <a:spLocks noChangeArrowheads="1"/>
          </p:cNvSpPr>
          <p:nvPr/>
        </p:nvSpPr>
        <p:spPr bwMode="auto">
          <a:xfrm>
            <a:off x="838200" y="5638800"/>
            <a:ext cx="5292859" cy="369332"/>
          </a:xfrm>
          <a:prstGeom prst="rect">
            <a:avLst/>
          </a:prstGeom>
          <a:noFill/>
          <a:ln w="9525">
            <a:noFill/>
            <a:miter lim="800000"/>
            <a:headEnd/>
            <a:tailEnd/>
          </a:ln>
          <a:effectLst/>
        </p:spPr>
        <p:txBody>
          <a:bodyPr wrap="none">
            <a:spAutoFit/>
          </a:bodyPr>
          <a:lstStyle/>
          <a:p>
            <a:pPr eaLnBrk="1" hangingPunct="1"/>
            <a:r>
              <a:rPr lang="en-US" sz="1800" b="1" dirty="0" smtClean="0">
                <a:hlinkClick r:id="rId3"/>
              </a:rPr>
              <a:t>http://www.dougengelbart.org/</a:t>
            </a:r>
            <a:r>
              <a:rPr lang="en-US" sz="1800" b="1" dirty="0" smtClean="0"/>
              <a:t> - See </a:t>
            </a:r>
            <a:r>
              <a:rPr lang="en-US" sz="1800" b="1" dirty="0" smtClean="0">
                <a:hlinkClick r:id="rId4"/>
              </a:rPr>
              <a:t>the demo</a:t>
            </a:r>
            <a:r>
              <a:rPr lang="en-US" sz="1800" b="1" dirty="0" smtClean="0"/>
              <a:t> </a:t>
            </a:r>
            <a:endParaRPr lang="en-US" sz="1800" b="1" baseline="0" dirty="0">
              <a:latin typeface="Times New Roman" pitchFamily="18" charset="0"/>
            </a:endParaRPr>
          </a:p>
        </p:txBody>
      </p:sp>
      <p:sp>
        <p:nvSpPr>
          <p:cNvPr id="10" name="Slide Number Placeholder 9"/>
          <p:cNvSpPr>
            <a:spLocks noGrp="1"/>
          </p:cNvSpPr>
          <p:nvPr>
            <p:ph type="sldNum" sz="quarter" idx="12"/>
          </p:nvPr>
        </p:nvSpPr>
        <p:spPr/>
        <p:txBody>
          <a:bodyPr/>
          <a:lstStyle/>
          <a:p>
            <a:pPr>
              <a:defRPr/>
            </a:pPr>
            <a:fld id="{24F216E5-FB6D-43AB-9281-4930A28EB8CA}" type="slidenum">
              <a:rPr lang="en-US" smtClean="0"/>
              <a:pPr>
                <a:defRPr/>
              </a:pPr>
              <a:t>4</a:t>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4"/>
          <p:cNvSpPr>
            <a:spLocks noGrp="1" noChangeArrowheads="1"/>
          </p:cNvSpPr>
          <p:nvPr>
            <p:ph type="title"/>
          </p:nvPr>
        </p:nvSpPr>
        <p:spPr/>
        <p:txBody>
          <a:bodyPr>
            <a:normAutofit fontScale="90000"/>
          </a:bodyPr>
          <a:lstStyle/>
          <a:p>
            <a:r>
              <a:rPr lang="en-US" smtClean="0"/>
              <a:t/>
            </a:r>
            <a:br>
              <a:rPr lang="en-US" smtClean="0"/>
            </a:br>
            <a:r>
              <a:rPr lang="en-US" smtClean="0"/>
              <a:t>By using proximity to group related things</a:t>
            </a:r>
            <a:endParaRPr lang="en-US"/>
          </a:p>
        </p:txBody>
      </p:sp>
      <p:sp>
        <p:nvSpPr>
          <p:cNvPr id="4" name="Slide Number Placeholder 3"/>
          <p:cNvSpPr>
            <a:spLocks noGrp="1"/>
          </p:cNvSpPr>
          <p:nvPr>
            <p:ph type="sldNum" sz="quarter" idx="12"/>
          </p:nvPr>
        </p:nvSpPr>
        <p:spPr/>
        <p:txBody>
          <a:bodyPr/>
          <a:lstStyle/>
          <a:p>
            <a:fld id="{24F216E5-FB6D-43AB-9281-4930A28EB8CA}" type="slidenum">
              <a:rPr lang="en-US" smtClean="0"/>
              <a:pPr/>
              <a:t>40</a:t>
            </a:fld>
            <a:endParaRPr lang="en-US" dirty="0"/>
          </a:p>
        </p:txBody>
      </p:sp>
      <p:pic>
        <p:nvPicPr>
          <p:cNvPr id="29701" name="Picture 5"/>
          <p:cNvPicPr>
            <a:picLocks noGrp="1" noChangeAspect="1" noChangeArrowheads="1"/>
          </p:cNvPicPr>
          <p:nvPr>
            <p:ph idx="1"/>
          </p:nvPr>
        </p:nvPicPr>
        <p:blipFill>
          <a:blip r:embed="rId3" cstate="print"/>
          <a:srcRect/>
          <a:stretch>
            <a:fillRect/>
          </a:stretch>
        </p:blipFill>
        <p:spPr>
          <a:xfrm>
            <a:off x="1339358" y="1219200"/>
            <a:ext cx="6465283" cy="4937125"/>
          </a:xfr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Similarity</a:t>
            </a:r>
          </a:p>
        </p:txBody>
      </p:sp>
      <p:sp>
        <p:nvSpPr>
          <p:cNvPr id="4" name="Slide Number Placeholder 3"/>
          <p:cNvSpPr>
            <a:spLocks noGrp="1"/>
          </p:cNvSpPr>
          <p:nvPr>
            <p:ph type="sldNum" sz="quarter" idx="12"/>
          </p:nvPr>
        </p:nvSpPr>
        <p:spPr/>
        <p:txBody>
          <a:bodyPr/>
          <a:lstStyle/>
          <a:p>
            <a:pPr>
              <a:defRPr/>
            </a:pPr>
            <a:fld id="{C9128B31-08A0-4F71-AD97-4CED93B1A1C8}" type="slidenum">
              <a:rPr lang="en-GB" smtClean="0"/>
              <a:pPr>
                <a:defRPr/>
              </a:pPr>
              <a:t>41</a:t>
            </a:fld>
            <a:endParaRPr lang="en-GB" dirty="0"/>
          </a:p>
        </p:txBody>
      </p:sp>
      <p:pic>
        <p:nvPicPr>
          <p:cNvPr id="30723" name="Picture 3" descr="7Similarity"/>
          <p:cNvPicPr>
            <a:picLocks noGrp="1" noChangeAspect="1" noChangeArrowheads="1"/>
          </p:cNvPicPr>
          <p:nvPr>
            <p:ph sz="half" idx="4294967295"/>
          </p:nvPr>
        </p:nvPicPr>
        <p:blipFill>
          <a:blip r:embed="rId3" cstate="print"/>
          <a:srcRect t="-38266"/>
          <a:stretch>
            <a:fillRect/>
          </a:stretch>
        </p:blipFill>
        <p:spPr>
          <a:xfrm>
            <a:off x="2819400" y="1143000"/>
            <a:ext cx="3267075" cy="4346575"/>
          </a:xfrm>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normAutofit fontScale="90000"/>
          </a:bodyPr>
          <a:lstStyle/>
          <a:p>
            <a:r>
              <a:rPr lang="en-US" smtClean="0"/>
              <a:t>Example: can you use similarity to improve this page?</a:t>
            </a:r>
            <a:endParaRPr lang="en-US"/>
          </a:p>
        </p:txBody>
      </p:sp>
      <p:sp>
        <p:nvSpPr>
          <p:cNvPr id="4" name="Slide Number Placeholder 3"/>
          <p:cNvSpPr>
            <a:spLocks noGrp="1"/>
          </p:cNvSpPr>
          <p:nvPr>
            <p:ph type="sldNum" sz="quarter" idx="12"/>
          </p:nvPr>
        </p:nvSpPr>
        <p:spPr/>
        <p:txBody>
          <a:bodyPr/>
          <a:lstStyle/>
          <a:p>
            <a:fld id="{24F216E5-FB6D-43AB-9281-4930A28EB8CA}" type="slidenum">
              <a:rPr lang="en-US" smtClean="0"/>
              <a:pPr/>
              <a:t>42</a:t>
            </a:fld>
            <a:endParaRPr lang="en-US" dirty="0"/>
          </a:p>
        </p:txBody>
      </p:sp>
      <p:pic>
        <p:nvPicPr>
          <p:cNvPr id="97285" name="Picture 5" descr="11aBadSimilarity"/>
          <p:cNvPicPr>
            <a:picLocks noGrp="1" noChangeAspect="1" noChangeArrowheads="1"/>
          </p:cNvPicPr>
          <p:nvPr>
            <p:ph idx="1"/>
          </p:nvPr>
        </p:nvPicPr>
        <p:blipFill>
          <a:blip r:embed="rId3" cstate="print"/>
          <a:srcRect/>
          <a:stretch>
            <a:fillRect/>
          </a:stretch>
        </p:blipFill>
        <p:spPr>
          <a:xfrm>
            <a:off x="1339358" y="1219200"/>
            <a:ext cx="6465283" cy="4937125"/>
          </a:xfr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Sure: make the buttons the same size:</a:t>
            </a:r>
            <a:endParaRPr lang="en-US"/>
          </a:p>
        </p:txBody>
      </p:sp>
      <p:sp>
        <p:nvSpPr>
          <p:cNvPr id="4" name="Slide Number Placeholder 3"/>
          <p:cNvSpPr>
            <a:spLocks noGrp="1"/>
          </p:cNvSpPr>
          <p:nvPr>
            <p:ph type="sldNum" sz="quarter" idx="12"/>
          </p:nvPr>
        </p:nvSpPr>
        <p:spPr/>
        <p:txBody>
          <a:bodyPr/>
          <a:lstStyle/>
          <a:p>
            <a:fld id="{24F216E5-FB6D-43AB-9281-4930A28EB8CA}" type="slidenum">
              <a:rPr lang="en-US" smtClean="0"/>
              <a:pPr/>
              <a:t>43</a:t>
            </a:fld>
            <a:endParaRPr lang="en-US" dirty="0"/>
          </a:p>
        </p:txBody>
      </p:sp>
      <p:pic>
        <p:nvPicPr>
          <p:cNvPr id="32773" name="Picture 5" descr="11bBetterSimilarity1"/>
          <p:cNvPicPr>
            <a:picLocks noGrp="1" noChangeAspect="1" noChangeArrowheads="1"/>
          </p:cNvPicPr>
          <p:nvPr>
            <p:ph idx="1"/>
          </p:nvPr>
        </p:nvPicPr>
        <p:blipFill>
          <a:blip r:embed="rId2" cstate="print"/>
          <a:srcRect/>
          <a:stretch>
            <a:fillRect/>
          </a:stretch>
        </p:blipFill>
        <p:spPr>
          <a:xfrm>
            <a:off x="1339358" y="1219200"/>
            <a:ext cx="6465283" cy="4937125"/>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smtClean="0"/>
              <a:t>Anything else?</a:t>
            </a:r>
            <a:endParaRPr lang="en-US"/>
          </a:p>
        </p:txBody>
      </p:sp>
      <p:sp>
        <p:nvSpPr>
          <p:cNvPr id="4" name="Slide Number Placeholder 3"/>
          <p:cNvSpPr>
            <a:spLocks noGrp="1"/>
          </p:cNvSpPr>
          <p:nvPr>
            <p:ph type="sldNum" sz="quarter" idx="12"/>
          </p:nvPr>
        </p:nvSpPr>
        <p:spPr/>
        <p:txBody>
          <a:bodyPr/>
          <a:lstStyle/>
          <a:p>
            <a:fld id="{24F216E5-FB6D-43AB-9281-4930A28EB8CA}" type="slidenum">
              <a:rPr lang="en-US" smtClean="0"/>
              <a:pPr/>
              <a:t>44</a:t>
            </a:fld>
            <a:endParaRPr lang="en-US" dirty="0"/>
          </a:p>
        </p:txBody>
      </p:sp>
      <p:sp>
        <p:nvSpPr>
          <p:cNvPr id="7" name="Content Placeholder 6"/>
          <p:cNvSpPr>
            <a:spLocks noGrp="1"/>
          </p:cNvSpPr>
          <p:nvPr>
            <p:ph sz="quarter" idx="1"/>
          </p:nvPr>
        </p:nvSpPr>
        <p:spPr/>
        <p:txBody>
          <a:bodyPr/>
          <a:lstStyle/>
          <a:p>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smtClean="0"/>
              <a:t>Sure: use the same font everywhere:</a:t>
            </a:r>
            <a:endParaRPr lang="en-US"/>
          </a:p>
        </p:txBody>
      </p:sp>
      <p:sp>
        <p:nvSpPr>
          <p:cNvPr id="4" name="Slide Number Placeholder 3"/>
          <p:cNvSpPr>
            <a:spLocks noGrp="1"/>
          </p:cNvSpPr>
          <p:nvPr>
            <p:ph type="sldNum" sz="quarter" idx="12"/>
          </p:nvPr>
        </p:nvSpPr>
        <p:spPr/>
        <p:txBody>
          <a:bodyPr/>
          <a:lstStyle/>
          <a:p>
            <a:fld id="{24F216E5-FB6D-43AB-9281-4930A28EB8CA}" type="slidenum">
              <a:rPr lang="en-US" smtClean="0"/>
              <a:pPr/>
              <a:t>45</a:t>
            </a:fld>
            <a:endParaRPr lang="en-US" dirty="0"/>
          </a:p>
        </p:txBody>
      </p:sp>
      <p:pic>
        <p:nvPicPr>
          <p:cNvPr id="34821" name="Picture 5" descr="11cBetterSimilarity2"/>
          <p:cNvPicPr>
            <a:picLocks noGrp="1" noChangeAspect="1" noChangeArrowheads="1"/>
          </p:cNvPicPr>
          <p:nvPr>
            <p:ph idx="1"/>
          </p:nvPr>
        </p:nvPicPr>
        <p:blipFill>
          <a:blip r:embed="rId2" cstate="print"/>
          <a:srcRect/>
          <a:stretch>
            <a:fillRect/>
          </a:stretch>
        </p:blipFill>
        <p:spPr>
          <a:xfrm>
            <a:off x="1339358" y="1219200"/>
            <a:ext cx="6465283" cy="4937125"/>
          </a:xfr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fontScale="90000"/>
          </a:bodyPr>
          <a:lstStyle/>
          <a:p>
            <a:r>
              <a:rPr lang="en-US"/>
              <a:t>Symmetry: we use our experience and expectations to make groups of things</a:t>
            </a:r>
          </a:p>
        </p:txBody>
      </p:sp>
      <p:pic>
        <p:nvPicPr>
          <p:cNvPr id="35843" name="Picture 3" descr="8Symmetry"/>
          <p:cNvPicPr>
            <a:picLocks noGrp="1" noChangeAspect="1" noChangeArrowheads="1"/>
          </p:cNvPicPr>
          <p:nvPr>
            <p:ph idx="1"/>
          </p:nvPr>
        </p:nvPicPr>
        <p:blipFill>
          <a:blip r:embed="rId3" cstate="print"/>
          <a:srcRect t="-18782"/>
          <a:stretch>
            <a:fillRect/>
          </a:stretch>
        </p:blipFill>
        <p:spPr>
          <a:xfrm>
            <a:off x="1143000" y="2667000"/>
            <a:ext cx="7296150" cy="1398588"/>
          </a:xfrm>
          <a:noFill/>
          <a:ln/>
        </p:spPr>
      </p:pic>
      <p:sp>
        <p:nvSpPr>
          <p:cNvPr id="35844" name="Text Box 4"/>
          <p:cNvSpPr txBox="1">
            <a:spLocks noChangeArrowheads="1"/>
          </p:cNvSpPr>
          <p:nvPr/>
        </p:nvSpPr>
        <p:spPr bwMode="auto">
          <a:xfrm>
            <a:off x="838200" y="4648200"/>
            <a:ext cx="7696200" cy="366713"/>
          </a:xfrm>
          <a:prstGeom prst="rect">
            <a:avLst/>
          </a:prstGeom>
          <a:noFill/>
          <a:ln w="9525">
            <a:noFill/>
            <a:miter lim="800000"/>
            <a:headEnd/>
            <a:tailEnd/>
          </a:ln>
          <a:effectLst/>
        </p:spPr>
        <p:txBody>
          <a:bodyPr>
            <a:spAutoFit/>
          </a:bodyPr>
          <a:lstStyle/>
          <a:p>
            <a:pPr>
              <a:spcBef>
                <a:spcPct val="50000"/>
              </a:spcBef>
            </a:pPr>
            <a:endParaRPr lang="en-US"/>
          </a:p>
        </p:txBody>
      </p:sp>
      <p:sp>
        <p:nvSpPr>
          <p:cNvPr id="35845" name="Text Box 5"/>
          <p:cNvSpPr txBox="1">
            <a:spLocks noChangeArrowheads="1"/>
          </p:cNvSpPr>
          <p:nvPr/>
        </p:nvSpPr>
        <p:spPr bwMode="auto">
          <a:xfrm>
            <a:off x="304800" y="4495800"/>
            <a:ext cx="3124200" cy="830997"/>
          </a:xfrm>
          <a:prstGeom prst="rect">
            <a:avLst/>
          </a:prstGeom>
          <a:noFill/>
          <a:ln w="9525">
            <a:noFill/>
            <a:miter lim="800000"/>
            <a:headEnd/>
            <a:tailEnd/>
          </a:ln>
          <a:effectLst/>
        </p:spPr>
        <p:txBody>
          <a:bodyPr>
            <a:spAutoFit/>
          </a:bodyPr>
          <a:lstStyle/>
          <a:p>
            <a:pPr algn="ctr">
              <a:spcBef>
                <a:spcPct val="50000"/>
              </a:spcBef>
            </a:pPr>
            <a:r>
              <a:rPr lang="en-US" dirty="0" smtClean="0"/>
              <a:t>T</a:t>
            </a:r>
            <a:r>
              <a:rPr lang="en-US" sz="2400" dirty="0" smtClean="0"/>
              <a:t>wo triangles? </a:t>
            </a:r>
            <a:r>
              <a:rPr lang="en-US" sz="2400" dirty="0"/>
              <a:t/>
            </a:r>
            <a:br>
              <a:rPr lang="en-US" sz="2400" dirty="0"/>
            </a:br>
            <a:endParaRPr lang="en-US" sz="2400" dirty="0"/>
          </a:p>
        </p:txBody>
      </p:sp>
      <p:sp>
        <p:nvSpPr>
          <p:cNvPr id="35846" name="Text Box 6"/>
          <p:cNvSpPr txBox="1">
            <a:spLocks noChangeArrowheads="1"/>
          </p:cNvSpPr>
          <p:nvPr/>
        </p:nvSpPr>
        <p:spPr bwMode="auto">
          <a:xfrm>
            <a:off x="4267200" y="4497388"/>
            <a:ext cx="4724400" cy="1384995"/>
          </a:xfrm>
          <a:prstGeom prst="rect">
            <a:avLst/>
          </a:prstGeom>
          <a:noFill/>
          <a:ln w="9525">
            <a:noFill/>
            <a:miter lim="800000"/>
            <a:headEnd/>
            <a:tailEnd/>
          </a:ln>
          <a:effectLst/>
        </p:spPr>
        <p:txBody>
          <a:bodyPr>
            <a:spAutoFit/>
          </a:bodyPr>
          <a:lstStyle/>
          <a:p>
            <a:pPr>
              <a:spcBef>
                <a:spcPct val="50000"/>
              </a:spcBef>
            </a:pPr>
            <a:r>
              <a:rPr lang="en-US" sz="2400" dirty="0" smtClean="0"/>
              <a:t>Three </a:t>
            </a:r>
            <a:r>
              <a:rPr lang="en-US" sz="2400" dirty="0"/>
              <a:t>groups of paired square </a:t>
            </a:r>
            <a:r>
              <a:rPr lang="en-US" sz="2400" dirty="0" smtClean="0"/>
              <a:t>brackets?</a:t>
            </a:r>
            <a:endParaRPr lang="en-US" sz="2400" dirty="0"/>
          </a:p>
          <a:p>
            <a:pPr>
              <a:spcBef>
                <a:spcPct val="50000"/>
              </a:spcBef>
            </a:pPr>
            <a:endParaRPr lang="en-US" sz="2400" dirty="0"/>
          </a:p>
        </p:txBody>
      </p:sp>
      <p:sp>
        <p:nvSpPr>
          <p:cNvPr id="7" name="Slide Number Placeholder 6"/>
          <p:cNvSpPr>
            <a:spLocks noGrp="1"/>
          </p:cNvSpPr>
          <p:nvPr>
            <p:ph type="sldNum" sz="quarter" idx="12"/>
          </p:nvPr>
        </p:nvSpPr>
        <p:spPr/>
        <p:txBody>
          <a:bodyPr/>
          <a:lstStyle/>
          <a:p>
            <a:pPr>
              <a:defRPr/>
            </a:pPr>
            <a:fld id="{24F216E5-FB6D-43AB-9281-4930A28EB8CA}" type="slidenum">
              <a:rPr lang="en-US" smtClean="0"/>
              <a:pPr>
                <a:defRPr/>
              </a:pPr>
              <a:t>46</a:t>
            </a:fld>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t>Continuity: flow, or alignment</a:t>
            </a:r>
          </a:p>
        </p:txBody>
      </p:sp>
      <p:pic>
        <p:nvPicPr>
          <p:cNvPr id="36867" name="Picture 3" descr="9Continuity"/>
          <p:cNvPicPr>
            <a:picLocks noGrp="1" noChangeAspect="1" noChangeArrowheads="1"/>
          </p:cNvPicPr>
          <p:nvPr>
            <p:ph idx="1"/>
          </p:nvPr>
        </p:nvPicPr>
        <p:blipFill>
          <a:blip r:embed="rId3" cstate="print"/>
          <a:srcRect t="-10945"/>
          <a:stretch>
            <a:fillRect/>
          </a:stretch>
        </p:blipFill>
        <p:spPr>
          <a:xfrm>
            <a:off x="1284288" y="2057400"/>
            <a:ext cx="5613400" cy="2701925"/>
          </a:xfrm>
          <a:noFill/>
          <a:ln/>
        </p:spPr>
      </p:pic>
      <p:sp>
        <p:nvSpPr>
          <p:cNvPr id="36868" name="Text Box 4"/>
          <p:cNvSpPr txBox="1">
            <a:spLocks noChangeArrowheads="1"/>
          </p:cNvSpPr>
          <p:nvPr/>
        </p:nvSpPr>
        <p:spPr bwMode="auto">
          <a:xfrm>
            <a:off x="533400" y="5029200"/>
            <a:ext cx="3505200" cy="1200329"/>
          </a:xfrm>
          <a:prstGeom prst="rect">
            <a:avLst/>
          </a:prstGeom>
          <a:noFill/>
          <a:ln w="9525">
            <a:noFill/>
            <a:miter lim="800000"/>
            <a:headEnd/>
            <a:tailEnd/>
          </a:ln>
          <a:effectLst/>
        </p:spPr>
        <p:txBody>
          <a:bodyPr>
            <a:spAutoFit/>
          </a:bodyPr>
          <a:lstStyle/>
          <a:p>
            <a:pPr>
              <a:spcBef>
                <a:spcPct val="50000"/>
              </a:spcBef>
            </a:pPr>
            <a:r>
              <a:rPr lang="en-US" dirty="0" smtClean="0"/>
              <a:t>C</a:t>
            </a:r>
            <a:r>
              <a:rPr lang="en-US" sz="2400" dirty="0" smtClean="0"/>
              <a:t>urves </a:t>
            </a:r>
            <a:r>
              <a:rPr lang="en-US" sz="2400" dirty="0"/>
              <a:t>AB and CD, not AC and DB, and not AD and </a:t>
            </a:r>
            <a:r>
              <a:rPr lang="en-US" sz="2400" dirty="0" smtClean="0"/>
              <a:t>BC?</a:t>
            </a:r>
            <a:endParaRPr lang="en-US" sz="2400" dirty="0"/>
          </a:p>
        </p:txBody>
      </p:sp>
      <p:sp>
        <p:nvSpPr>
          <p:cNvPr id="36869" name="Text Box 5"/>
          <p:cNvSpPr txBox="1">
            <a:spLocks noChangeArrowheads="1"/>
          </p:cNvSpPr>
          <p:nvPr/>
        </p:nvSpPr>
        <p:spPr bwMode="auto">
          <a:xfrm>
            <a:off x="4724400" y="5029200"/>
            <a:ext cx="3810000" cy="830997"/>
          </a:xfrm>
          <a:prstGeom prst="rect">
            <a:avLst/>
          </a:prstGeom>
          <a:noFill/>
          <a:ln w="9525">
            <a:noFill/>
            <a:miter lim="800000"/>
            <a:headEnd/>
            <a:tailEnd/>
          </a:ln>
          <a:effectLst/>
        </p:spPr>
        <p:txBody>
          <a:bodyPr>
            <a:spAutoFit/>
          </a:bodyPr>
          <a:lstStyle/>
          <a:p>
            <a:pPr>
              <a:spcBef>
                <a:spcPct val="50000"/>
              </a:spcBef>
            </a:pPr>
            <a:r>
              <a:rPr lang="en-US" dirty="0" smtClean="0"/>
              <a:t>T</a:t>
            </a:r>
            <a:r>
              <a:rPr lang="en-US" sz="2400" dirty="0" smtClean="0"/>
              <a:t>wo </a:t>
            </a:r>
            <a:r>
              <a:rPr lang="en-US" sz="2400" dirty="0"/>
              <a:t>rows of circles, not two L-shaped </a:t>
            </a:r>
            <a:r>
              <a:rPr lang="en-US" sz="2400" dirty="0" smtClean="0"/>
              <a:t>groups?</a:t>
            </a:r>
            <a:endParaRPr lang="en-US" sz="2400" dirty="0"/>
          </a:p>
        </p:txBody>
      </p:sp>
      <p:sp>
        <p:nvSpPr>
          <p:cNvPr id="6" name="Slide Number Placeholder 5"/>
          <p:cNvSpPr>
            <a:spLocks noGrp="1"/>
          </p:cNvSpPr>
          <p:nvPr>
            <p:ph type="sldNum" sz="quarter" idx="12"/>
          </p:nvPr>
        </p:nvSpPr>
        <p:spPr/>
        <p:txBody>
          <a:bodyPr/>
          <a:lstStyle/>
          <a:p>
            <a:pPr>
              <a:defRPr/>
            </a:pPr>
            <a:fld id="{24F216E5-FB6D-43AB-9281-4930A28EB8CA}" type="slidenum">
              <a:rPr lang="en-US" smtClean="0"/>
              <a:pPr>
                <a:defRPr/>
              </a:pPr>
              <a:t>47</a:t>
            </a:fld>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fontScale="90000"/>
          </a:bodyPr>
          <a:lstStyle/>
          <a:p>
            <a:r>
              <a:rPr lang="en-US" smtClean="0"/>
              <a:t>Can you use alignment (one form of continuity) to improve this page?</a:t>
            </a:r>
            <a:endParaRPr lang="en-US"/>
          </a:p>
        </p:txBody>
      </p:sp>
      <p:sp>
        <p:nvSpPr>
          <p:cNvPr id="4" name="Slide Number Placeholder 3"/>
          <p:cNvSpPr>
            <a:spLocks noGrp="1"/>
          </p:cNvSpPr>
          <p:nvPr>
            <p:ph type="sldNum" sz="quarter" idx="12"/>
          </p:nvPr>
        </p:nvSpPr>
        <p:spPr/>
        <p:txBody>
          <a:bodyPr/>
          <a:lstStyle/>
          <a:p>
            <a:fld id="{24F216E5-FB6D-43AB-9281-4930A28EB8CA}" type="slidenum">
              <a:rPr lang="en-US" smtClean="0"/>
              <a:pPr/>
              <a:t>48</a:t>
            </a:fld>
            <a:endParaRPr lang="en-US" dirty="0"/>
          </a:p>
        </p:txBody>
      </p:sp>
      <p:pic>
        <p:nvPicPr>
          <p:cNvPr id="37891" name="Picture 3" descr="BadAlignmentAnalyzed"/>
          <p:cNvPicPr>
            <a:picLocks noGrp="1" noChangeAspect="1" noChangeArrowheads="1"/>
          </p:cNvPicPr>
          <p:nvPr>
            <p:ph idx="1"/>
          </p:nvPr>
        </p:nvPicPr>
        <p:blipFill>
          <a:blip r:embed="rId3" cstate="print"/>
          <a:srcRect/>
          <a:stretch>
            <a:fillRect/>
          </a:stretch>
        </p:blipFill>
        <p:spPr>
          <a:xfrm>
            <a:off x="1339358" y="1219200"/>
            <a:ext cx="6465283" cy="4937125"/>
          </a:xfr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fontScale="90000"/>
          </a:bodyPr>
          <a:lstStyle/>
          <a:p>
            <a:r>
              <a:rPr lang="en-US" smtClean="0"/>
              <a:t>Sure: the lines on the previous slide show how to use horizontal alignment</a:t>
            </a:r>
            <a:endParaRPr lang="en-US"/>
          </a:p>
        </p:txBody>
      </p:sp>
      <p:sp>
        <p:nvSpPr>
          <p:cNvPr id="4" name="Slide Number Placeholder 3"/>
          <p:cNvSpPr>
            <a:spLocks noGrp="1"/>
          </p:cNvSpPr>
          <p:nvPr>
            <p:ph type="sldNum" sz="quarter" idx="12"/>
          </p:nvPr>
        </p:nvSpPr>
        <p:spPr/>
        <p:txBody>
          <a:bodyPr/>
          <a:lstStyle/>
          <a:p>
            <a:fld id="{24F216E5-FB6D-43AB-9281-4930A28EB8CA}" type="slidenum">
              <a:rPr lang="en-US" smtClean="0"/>
              <a:pPr/>
              <a:t>49</a:t>
            </a:fld>
            <a:endParaRPr lang="en-US" dirty="0"/>
          </a:p>
        </p:txBody>
      </p:sp>
      <p:pic>
        <p:nvPicPr>
          <p:cNvPr id="38915" name="Picture 3" descr="BetterAlignmentMacro"/>
          <p:cNvPicPr>
            <a:picLocks noGrp="1" noChangeAspect="1" noChangeArrowheads="1"/>
          </p:cNvPicPr>
          <p:nvPr>
            <p:ph idx="1"/>
          </p:nvPr>
        </p:nvPicPr>
        <p:blipFill>
          <a:blip r:embed="rId3" cstate="print"/>
          <a:srcRect/>
          <a:stretch>
            <a:fillRect/>
          </a:stretch>
        </p:blipFill>
        <p:spPr>
          <a:xfrm>
            <a:off x="1339358" y="1219200"/>
            <a:ext cx="6465283" cy="4937125"/>
          </a:xfr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dirty="0" smtClean="0"/>
              <a:t>History - Douglas </a:t>
            </a:r>
            <a:r>
              <a:rPr lang="en-US" dirty="0" err="1" smtClean="0"/>
              <a:t>Engelbart</a:t>
            </a:r>
            <a:endParaRPr lang="en-US" dirty="0"/>
          </a:p>
        </p:txBody>
      </p:sp>
      <p:sp>
        <p:nvSpPr>
          <p:cNvPr id="146435" name="Rectangle 3"/>
          <p:cNvSpPr>
            <a:spLocks noGrp="1" noChangeArrowheads="1"/>
          </p:cNvSpPr>
          <p:nvPr>
            <p:ph type="body" sz="half" idx="4294967295"/>
          </p:nvPr>
        </p:nvSpPr>
        <p:spPr>
          <a:xfrm>
            <a:off x="0" y="1598613"/>
            <a:ext cx="7848600" cy="4724400"/>
          </a:xfrm>
          <a:noFill/>
        </p:spPr>
        <p:txBody>
          <a:bodyPr/>
          <a:lstStyle/>
          <a:p>
            <a:r>
              <a:rPr lang="en-US" dirty="0" smtClean="0"/>
              <a:t>Human Augmentation System</a:t>
            </a:r>
            <a:endParaRPr lang="en-US" dirty="0"/>
          </a:p>
        </p:txBody>
      </p:sp>
      <p:graphicFrame>
        <p:nvGraphicFramePr>
          <p:cNvPr id="146442" name="Object 10"/>
          <p:cNvGraphicFramePr>
            <a:graphicFrameLocks noChangeAspect="1"/>
          </p:cNvGraphicFramePr>
          <p:nvPr>
            <p:ph sz="half" idx="4294967295"/>
          </p:nvPr>
        </p:nvGraphicFramePr>
        <p:xfrm>
          <a:off x="6813550" y="1676400"/>
          <a:ext cx="2330450" cy="1703388"/>
        </p:xfrm>
        <a:graphic>
          <a:graphicData uri="http://schemas.openxmlformats.org/presentationml/2006/ole">
            <p:oleObj spid="_x0000_s1026" name="Image" r:id="rId4" imgW="2539683" imgH="1853315" progId="">
              <p:embed/>
            </p:oleObj>
          </a:graphicData>
        </a:graphic>
      </p:graphicFrame>
      <p:pic>
        <p:nvPicPr>
          <p:cNvPr id="146436" name="Picture 4" descr="img0024"/>
          <p:cNvPicPr>
            <a:picLocks noChangeAspect="1" noChangeArrowheads="1"/>
          </p:cNvPicPr>
          <p:nvPr/>
        </p:nvPicPr>
        <p:blipFill>
          <a:blip r:embed="rId5" cstate="print"/>
          <a:srcRect l="11719" t="5859" r="19531" b="5859"/>
          <a:stretch>
            <a:fillRect/>
          </a:stretch>
        </p:blipFill>
        <p:spPr bwMode="auto">
          <a:xfrm>
            <a:off x="1143000" y="2209800"/>
            <a:ext cx="3825875" cy="3273425"/>
          </a:xfrm>
          <a:prstGeom prst="rect">
            <a:avLst/>
          </a:prstGeom>
          <a:noFill/>
          <a:ln w="9525">
            <a:noFill/>
            <a:miter lim="800000"/>
            <a:headEnd/>
            <a:tailEnd/>
          </a:ln>
        </p:spPr>
      </p:pic>
      <p:sp>
        <p:nvSpPr>
          <p:cNvPr id="146437" name="Rectangle 5"/>
          <p:cNvSpPr>
            <a:spLocks noChangeArrowheads="1"/>
          </p:cNvSpPr>
          <p:nvPr/>
        </p:nvSpPr>
        <p:spPr bwMode="auto">
          <a:xfrm>
            <a:off x="1143000" y="5562600"/>
            <a:ext cx="3168650" cy="366713"/>
          </a:xfrm>
          <a:prstGeom prst="rect">
            <a:avLst/>
          </a:prstGeom>
          <a:noFill/>
          <a:ln w="9525">
            <a:noFill/>
            <a:miter lim="800000"/>
            <a:headEnd/>
            <a:tailEnd/>
          </a:ln>
          <a:effectLst/>
        </p:spPr>
        <p:txBody>
          <a:bodyPr wrap="none" anchor="ctr">
            <a:spAutoFit/>
          </a:bodyPr>
          <a:lstStyle/>
          <a:p>
            <a:pPr eaLnBrk="1" hangingPunct="1"/>
            <a:r>
              <a:rPr lang="en-US" sz="1800" baseline="0">
                <a:latin typeface="Arial" charset="0"/>
              </a:rPr>
              <a:t>NLS Mouse and workstation  </a:t>
            </a:r>
          </a:p>
        </p:txBody>
      </p:sp>
      <p:pic>
        <p:nvPicPr>
          <p:cNvPr id="146438" name="Picture 6" descr="img0030"/>
          <p:cNvPicPr>
            <a:picLocks noChangeAspect="1" noChangeArrowheads="1"/>
          </p:cNvPicPr>
          <p:nvPr/>
        </p:nvPicPr>
        <p:blipFill>
          <a:blip r:embed="rId6" cstate="print"/>
          <a:srcRect l="3906" t="5859" r="3906" b="5859"/>
          <a:stretch>
            <a:fillRect/>
          </a:stretch>
        </p:blipFill>
        <p:spPr bwMode="auto">
          <a:xfrm>
            <a:off x="4343400" y="3962400"/>
            <a:ext cx="3019425" cy="1927225"/>
          </a:xfrm>
          <a:prstGeom prst="rect">
            <a:avLst/>
          </a:prstGeom>
          <a:noFill/>
          <a:ln w="9525">
            <a:noFill/>
            <a:miter lim="800000"/>
            <a:headEnd/>
            <a:tailEnd/>
          </a:ln>
        </p:spPr>
      </p:pic>
      <p:sp>
        <p:nvSpPr>
          <p:cNvPr id="146439" name="Rectangle 7"/>
          <p:cNvSpPr>
            <a:spLocks noChangeArrowheads="1"/>
          </p:cNvSpPr>
          <p:nvPr/>
        </p:nvSpPr>
        <p:spPr bwMode="auto">
          <a:xfrm>
            <a:off x="4343400" y="5867400"/>
            <a:ext cx="3282950" cy="366713"/>
          </a:xfrm>
          <a:prstGeom prst="rect">
            <a:avLst/>
          </a:prstGeom>
          <a:noFill/>
          <a:ln w="9525">
            <a:noFill/>
            <a:miter lim="800000"/>
            <a:headEnd/>
            <a:tailEnd/>
          </a:ln>
          <a:effectLst/>
        </p:spPr>
        <p:txBody>
          <a:bodyPr wrap="none" anchor="ctr">
            <a:spAutoFit/>
          </a:bodyPr>
          <a:lstStyle/>
          <a:p>
            <a:pPr eaLnBrk="1" hangingPunct="1"/>
            <a:r>
              <a:rPr lang="en-US" sz="1800" baseline="0">
                <a:latin typeface="Arial" charset="0"/>
              </a:rPr>
              <a:t>Ergonomic Keyboard Console </a:t>
            </a:r>
          </a:p>
        </p:txBody>
      </p:sp>
      <p:sp>
        <p:nvSpPr>
          <p:cNvPr id="146440" name="Rectangle 8"/>
          <p:cNvSpPr>
            <a:spLocks noChangeArrowheads="1"/>
          </p:cNvSpPr>
          <p:nvPr/>
        </p:nvSpPr>
        <p:spPr bwMode="auto">
          <a:xfrm>
            <a:off x="5486400" y="6461125"/>
            <a:ext cx="3095625" cy="244475"/>
          </a:xfrm>
          <a:prstGeom prst="rect">
            <a:avLst/>
          </a:prstGeom>
          <a:noFill/>
          <a:ln w="9525">
            <a:noFill/>
            <a:miter lim="800000"/>
            <a:headEnd/>
            <a:tailEnd/>
          </a:ln>
          <a:effectLst/>
        </p:spPr>
        <p:txBody>
          <a:bodyPr wrap="none">
            <a:spAutoFit/>
          </a:bodyPr>
          <a:lstStyle/>
          <a:p>
            <a:pPr eaLnBrk="1" hangingPunct="1"/>
            <a:r>
              <a:rPr lang="en-US" sz="1000" baseline="0">
                <a:latin typeface="Arial" charset="0"/>
              </a:rPr>
              <a:t>Courtesy Douglas Engelbart and Bootstrap Alliance.</a:t>
            </a:r>
          </a:p>
        </p:txBody>
      </p:sp>
      <p:sp>
        <p:nvSpPr>
          <p:cNvPr id="146441" name="Text Box 9"/>
          <p:cNvSpPr txBox="1">
            <a:spLocks noChangeArrowheads="1"/>
          </p:cNvSpPr>
          <p:nvPr/>
        </p:nvSpPr>
        <p:spPr bwMode="auto">
          <a:xfrm>
            <a:off x="6629400" y="3429000"/>
            <a:ext cx="1377950" cy="366713"/>
          </a:xfrm>
          <a:prstGeom prst="rect">
            <a:avLst/>
          </a:prstGeom>
          <a:noFill/>
          <a:ln w="9525">
            <a:noFill/>
            <a:miter lim="800000"/>
            <a:headEnd/>
            <a:tailEnd/>
          </a:ln>
          <a:effectLst/>
        </p:spPr>
        <p:txBody>
          <a:bodyPr wrap="none">
            <a:spAutoFit/>
          </a:bodyPr>
          <a:lstStyle/>
          <a:p>
            <a:pPr eaLnBrk="1" hangingPunct="1"/>
            <a:r>
              <a:rPr lang="en-US" sz="1800" baseline="0">
                <a:latin typeface="Arial" charset="0"/>
              </a:rPr>
              <a:t>First Mouse</a:t>
            </a:r>
          </a:p>
        </p:txBody>
      </p:sp>
      <p:sp>
        <p:nvSpPr>
          <p:cNvPr id="11" name="Slide Number Placeholder 10"/>
          <p:cNvSpPr>
            <a:spLocks noGrp="1"/>
          </p:cNvSpPr>
          <p:nvPr>
            <p:ph type="sldNum" sz="quarter" idx="12"/>
          </p:nvPr>
        </p:nvSpPr>
        <p:spPr/>
        <p:txBody>
          <a:bodyPr/>
          <a:lstStyle/>
          <a:p>
            <a:pPr>
              <a:defRPr/>
            </a:pPr>
            <a:fld id="{0630E272-8A15-4675-BCD2-FB3B9861545A}" type="slidenum">
              <a:rPr lang="en-US" smtClean="0"/>
              <a:pPr>
                <a:defRPr/>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normAutofit fontScale="90000"/>
          </a:bodyPr>
          <a:lstStyle/>
          <a:p>
            <a:r>
              <a:rPr lang="en-US" smtClean="0"/>
              <a:t>But why stop? Left-align both columns to get vertical alignment also</a:t>
            </a:r>
            <a:endParaRPr lang="en-US"/>
          </a:p>
        </p:txBody>
      </p:sp>
      <p:sp>
        <p:nvSpPr>
          <p:cNvPr id="4" name="Slide Number Placeholder 3"/>
          <p:cNvSpPr>
            <a:spLocks noGrp="1"/>
          </p:cNvSpPr>
          <p:nvPr>
            <p:ph type="sldNum" sz="quarter" idx="12"/>
          </p:nvPr>
        </p:nvSpPr>
        <p:spPr/>
        <p:txBody>
          <a:bodyPr/>
          <a:lstStyle/>
          <a:p>
            <a:pPr>
              <a:defRPr/>
            </a:pPr>
            <a:fld id="{AB3CA46C-8D10-4C17-99CE-A7AC1FF0CE7B}" type="slidenum">
              <a:rPr lang="en-US" smtClean="0"/>
              <a:pPr>
                <a:defRPr/>
              </a:pPr>
              <a:t>50</a:t>
            </a:fld>
            <a:endParaRPr lang="en-US"/>
          </a:p>
        </p:txBody>
      </p:sp>
      <p:pic>
        <p:nvPicPr>
          <p:cNvPr id="39939" name="Picture 3" descr="BetterAlignmentMacroMicro"/>
          <p:cNvPicPr>
            <a:picLocks noGrp="1" noChangeAspect="1" noChangeArrowheads="1"/>
          </p:cNvPicPr>
          <p:nvPr>
            <p:ph sz="quarter" idx="1"/>
          </p:nvPr>
        </p:nvPicPr>
        <p:blipFill>
          <a:blip r:embed="rId2" cstate="print"/>
          <a:stretch>
            <a:fillRect/>
          </a:stretch>
        </p:blipFill>
        <p:spPr>
          <a:xfrm>
            <a:off x="1339358" y="1219200"/>
            <a:ext cx="6465283" cy="4937125"/>
          </a:xfrm>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Closure: we mentally “fill in the blanks”</a:t>
            </a:r>
          </a:p>
        </p:txBody>
      </p:sp>
      <p:pic>
        <p:nvPicPr>
          <p:cNvPr id="40963" name="Picture 3" descr="10Closure"/>
          <p:cNvPicPr>
            <a:picLocks noGrp="1" noChangeAspect="1" noChangeArrowheads="1"/>
          </p:cNvPicPr>
          <p:nvPr>
            <p:ph idx="1"/>
          </p:nvPr>
        </p:nvPicPr>
        <p:blipFill>
          <a:blip r:embed="rId2" cstate="print"/>
          <a:srcRect t="-26878"/>
          <a:stretch>
            <a:fillRect/>
          </a:stretch>
        </p:blipFill>
        <p:spPr>
          <a:xfrm>
            <a:off x="838200" y="1447800"/>
            <a:ext cx="7340600" cy="3124200"/>
          </a:xfrm>
          <a:noFill/>
          <a:ln/>
        </p:spPr>
      </p:pic>
      <p:sp>
        <p:nvSpPr>
          <p:cNvPr id="40964" name="Rectangle 4"/>
          <p:cNvSpPr>
            <a:spLocks noChangeArrowheads="1"/>
          </p:cNvSpPr>
          <p:nvPr/>
        </p:nvSpPr>
        <p:spPr bwMode="auto">
          <a:xfrm>
            <a:off x="3124200" y="5105400"/>
            <a:ext cx="3070225" cy="457200"/>
          </a:xfrm>
          <a:prstGeom prst="rect">
            <a:avLst/>
          </a:prstGeom>
          <a:noFill/>
          <a:ln w="9525">
            <a:noFill/>
            <a:miter lim="800000"/>
            <a:headEnd/>
            <a:tailEnd/>
          </a:ln>
          <a:effectLst/>
        </p:spPr>
        <p:txBody>
          <a:bodyPr wrap="none">
            <a:spAutoFit/>
          </a:bodyPr>
          <a:lstStyle/>
          <a:p>
            <a:pPr>
              <a:spcBef>
                <a:spcPct val="50000"/>
              </a:spcBef>
            </a:pPr>
            <a:r>
              <a:rPr lang="en-US" sz="2400"/>
              <a:t>All are seen as circles</a:t>
            </a:r>
          </a:p>
        </p:txBody>
      </p:sp>
      <p:sp>
        <p:nvSpPr>
          <p:cNvPr id="5" name="Slide Number Placeholder 4"/>
          <p:cNvSpPr>
            <a:spLocks noGrp="1"/>
          </p:cNvSpPr>
          <p:nvPr>
            <p:ph type="sldNum" sz="quarter" idx="12"/>
          </p:nvPr>
        </p:nvSpPr>
        <p:spPr/>
        <p:txBody>
          <a:bodyPr/>
          <a:lstStyle/>
          <a:p>
            <a:pPr>
              <a:defRPr/>
            </a:pPr>
            <a:fld id="{24F216E5-FB6D-43AB-9281-4930A28EB8CA}" type="slidenum">
              <a:rPr lang="en-US" smtClean="0"/>
              <a:pPr>
                <a:defRPr/>
              </a:pPr>
              <a:t>51</a:t>
            </a:fld>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smtClean="0"/>
              <a:t>Memory</a:t>
            </a:r>
            <a:endParaRPr lang="en-US" dirty="0"/>
          </a:p>
        </p:txBody>
      </p:sp>
      <p:sp>
        <p:nvSpPr>
          <p:cNvPr id="10" name="Slide Number Placeholder 9"/>
          <p:cNvSpPr>
            <a:spLocks noGrp="1"/>
          </p:cNvSpPr>
          <p:nvPr>
            <p:ph type="sldNum" sz="quarter" idx="12"/>
          </p:nvPr>
        </p:nvSpPr>
        <p:spPr/>
        <p:txBody>
          <a:bodyPr/>
          <a:lstStyle/>
          <a:p>
            <a:fld id="{24F216E5-FB6D-43AB-9281-4930A28EB8CA}" type="slidenum">
              <a:rPr lang="en-US" smtClean="0"/>
              <a:pPr/>
              <a:t>52</a:t>
            </a:fld>
            <a:endParaRPr lang="en-US" dirty="0"/>
          </a:p>
        </p:txBody>
      </p:sp>
      <p:sp>
        <p:nvSpPr>
          <p:cNvPr id="41987" name="Rectangle 3"/>
          <p:cNvSpPr>
            <a:spLocks noGrp="1" noChangeArrowheads="1"/>
          </p:cNvSpPr>
          <p:nvPr>
            <p:ph type="body" idx="1"/>
          </p:nvPr>
        </p:nvSpPr>
        <p:spPr/>
        <p:txBody>
          <a:bodyPr/>
          <a:lstStyle/>
          <a:p>
            <a:r>
              <a:rPr lang="en-US" dirty="0" smtClean="0"/>
              <a:t>Hierarchical Model</a:t>
            </a:r>
          </a:p>
          <a:p>
            <a:endParaRPr lang="en-US" dirty="0" smtClean="0"/>
          </a:p>
          <a:p>
            <a:endParaRPr lang="en-US" dirty="0" smtClean="0"/>
          </a:p>
          <a:p>
            <a:endParaRPr lang="en-US" dirty="0" smtClean="0"/>
          </a:p>
          <a:p>
            <a:endParaRPr lang="en-US" dirty="0"/>
          </a:p>
        </p:txBody>
      </p:sp>
      <p:sp>
        <p:nvSpPr>
          <p:cNvPr id="41988" name="Rectangle 4"/>
          <p:cNvSpPr>
            <a:spLocks noChangeArrowheads="1"/>
          </p:cNvSpPr>
          <p:nvPr/>
        </p:nvSpPr>
        <p:spPr bwMode="auto">
          <a:xfrm>
            <a:off x="3282950" y="3124200"/>
            <a:ext cx="2590800" cy="533400"/>
          </a:xfrm>
          <a:prstGeom prst="rect">
            <a:avLst/>
          </a:prstGeom>
          <a:solidFill>
            <a:schemeClr val="accent1"/>
          </a:solidFill>
          <a:ln w="9525">
            <a:solidFill>
              <a:schemeClr val="tx1"/>
            </a:solidFill>
            <a:miter lim="800000"/>
            <a:headEnd/>
            <a:tailEnd/>
          </a:ln>
          <a:effectLst/>
        </p:spPr>
        <p:txBody>
          <a:bodyPr wrap="none" anchor="ctr"/>
          <a:lstStyle/>
          <a:p>
            <a:pPr algn="ctr"/>
            <a:r>
              <a:rPr lang="en-US" sz="2400"/>
              <a:t>Sensory</a:t>
            </a:r>
          </a:p>
        </p:txBody>
      </p:sp>
      <p:sp>
        <p:nvSpPr>
          <p:cNvPr id="41989" name="Rectangle 5"/>
          <p:cNvSpPr>
            <a:spLocks noChangeArrowheads="1"/>
          </p:cNvSpPr>
          <p:nvPr/>
        </p:nvSpPr>
        <p:spPr bwMode="auto">
          <a:xfrm>
            <a:off x="3778250" y="4038600"/>
            <a:ext cx="1600200" cy="533400"/>
          </a:xfrm>
          <a:prstGeom prst="rect">
            <a:avLst/>
          </a:prstGeom>
          <a:solidFill>
            <a:schemeClr val="accent1"/>
          </a:solidFill>
          <a:ln w="9525">
            <a:solidFill>
              <a:schemeClr val="tx1"/>
            </a:solidFill>
            <a:miter lim="800000"/>
            <a:headEnd/>
            <a:tailEnd/>
          </a:ln>
          <a:effectLst/>
        </p:spPr>
        <p:txBody>
          <a:bodyPr wrap="none" anchor="ctr"/>
          <a:lstStyle/>
          <a:p>
            <a:pPr algn="ctr"/>
            <a:r>
              <a:rPr lang="en-US" sz="2400"/>
              <a:t>Short Term</a:t>
            </a:r>
          </a:p>
        </p:txBody>
      </p:sp>
      <p:sp>
        <p:nvSpPr>
          <p:cNvPr id="41990" name="Rectangle 6"/>
          <p:cNvSpPr>
            <a:spLocks noChangeArrowheads="1"/>
          </p:cNvSpPr>
          <p:nvPr/>
        </p:nvSpPr>
        <p:spPr bwMode="auto">
          <a:xfrm>
            <a:off x="3282950" y="4953000"/>
            <a:ext cx="2590800" cy="533400"/>
          </a:xfrm>
          <a:prstGeom prst="rect">
            <a:avLst/>
          </a:prstGeom>
          <a:solidFill>
            <a:schemeClr val="accent1"/>
          </a:solidFill>
          <a:ln w="9525">
            <a:solidFill>
              <a:schemeClr val="tx1"/>
            </a:solidFill>
            <a:miter lim="800000"/>
            <a:headEnd/>
            <a:tailEnd/>
          </a:ln>
          <a:effectLst/>
        </p:spPr>
        <p:txBody>
          <a:bodyPr wrap="none" anchor="ctr"/>
          <a:lstStyle/>
          <a:p>
            <a:pPr algn="ctr"/>
            <a:r>
              <a:rPr lang="en-US" sz="2400"/>
              <a:t>Long</a:t>
            </a:r>
            <a:r>
              <a:rPr lang="en-US" sz="2400">
                <a:latin typeface="Times New Roman" pitchFamily="18" charset="0"/>
              </a:rPr>
              <a:t> </a:t>
            </a:r>
            <a:r>
              <a:rPr lang="en-US" sz="2400"/>
              <a:t>Term</a:t>
            </a:r>
          </a:p>
        </p:txBody>
      </p:sp>
      <p:sp>
        <p:nvSpPr>
          <p:cNvPr id="41991" name="Line 7"/>
          <p:cNvSpPr>
            <a:spLocks noChangeShapeType="1"/>
          </p:cNvSpPr>
          <p:nvPr/>
        </p:nvSpPr>
        <p:spPr bwMode="auto">
          <a:xfrm>
            <a:off x="4572000" y="3657600"/>
            <a:ext cx="0" cy="381000"/>
          </a:xfrm>
          <a:prstGeom prst="line">
            <a:avLst/>
          </a:prstGeom>
          <a:noFill/>
          <a:ln w="19050">
            <a:solidFill>
              <a:schemeClr val="tx1"/>
            </a:solidFill>
            <a:round/>
            <a:headEnd/>
            <a:tailEnd type="triangle" w="med" len="med"/>
          </a:ln>
          <a:effectLst/>
        </p:spPr>
        <p:txBody>
          <a:bodyPr wrap="none" anchor="ctr"/>
          <a:lstStyle/>
          <a:p>
            <a:endParaRPr lang="en-US"/>
          </a:p>
        </p:txBody>
      </p:sp>
      <p:sp>
        <p:nvSpPr>
          <p:cNvPr id="41993" name="Text Box 9"/>
          <p:cNvSpPr txBox="1">
            <a:spLocks noChangeArrowheads="1"/>
          </p:cNvSpPr>
          <p:nvPr/>
        </p:nvSpPr>
        <p:spPr bwMode="auto">
          <a:xfrm>
            <a:off x="0" y="4130675"/>
            <a:ext cx="3810000" cy="822325"/>
          </a:xfrm>
          <a:prstGeom prst="rect">
            <a:avLst/>
          </a:prstGeom>
          <a:noFill/>
          <a:ln w="9525">
            <a:noFill/>
            <a:miter lim="800000"/>
            <a:headEnd/>
            <a:tailEnd/>
          </a:ln>
          <a:effectLst/>
        </p:spPr>
        <p:txBody>
          <a:bodyPr>
            <a:spAutoFit/>
          </a:bodyPr>
          <a:lstStyle/>
          <a:p>
            <a:pPr>
              <a:spcBef>
                <a:spcPct val="50000"/>
              </a:spcBef>
            </a:pPr>
            <a:r>
              <a:rPr lang="en-US" sz="2400"/>
              <a:t>Practice and effort needed to make this transfer</a:t>
            </a:r>
            <a:r>
              <a:rPr lang="en-US" sz="2000">
                <a:latin typeface="Times New Roman" pitchFamily="18" charset="0"/>
              </a:rPr>
              <a:t> </a:t>
            </a:r>
            <a:r>
              <a:rPr lang="en-US" sz="2000">
                <a:latin typeface="Times New Roman" pitchFamily="18" charset="0"/>
                <a:sym typeface="Wingdings" pitchFamily="2" charset="2"/>
              </a:rPr>
              <a:t></a:t>
            </a:r>
            <a:endParaRPr lang="en-US" sz="2000">
              <a:latin typeface="Times New Roman" pitchFamily="18" charset="0"/>
            </a:endParaRPr>
          </a:p>
        </p:txBody>
      </p:sp>
      <p:sp>
        <p:nvSpPr>
          <p:cNvPr id="41997" name="Line 13"/>
          <p:cNvSpPr>
            <a:spLocks noChangeShapeType="1"/>
          </p:cNvSpPr>
          <p:nvPr/>
        </p:nvSpPr>
        <p:spPr bwMode="auto">
          <a:xfrm>
            <a:off x="4572000" y="4572000"/>
            <a:ext cx="0" cy="381000"/>
          </a:xfrm>
          <a:prstGeom prst="line">
            <a:avLst/>
          </a:prstGeom>
          <a:noFill/>
          <a:ln w="19050">
            <a:solidFill>
              <a:schemeClr val="tx1"/>
            </a:solidFill>
            <a:round/>
            <a:headEnd/>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2" name="Rectangle 4"/>
          <p:cNvSpPr>
            <a:spLocks noGrp="1" noChangeArrowheads="1"/>
          </p:cNvSpPr>
          <p:nvPr>
            <p:ph type="title"/>
          </p:nvPr>
        </p:nvSpPr>
        <p:spPr/>
        <p:txBody>
          <a:bodyPr>
            <a:normAutofit fontScale="90000"/>
          </a:bodyPr>
          <a:lstStyle/>
          <a:p>
            <a:r>
              <a:rPr lang="en-US" smtClean="0"/>
              <a:t>“The Magic Number 7, Plus or Minus 2”</a:t>
            </a:r>
            <a:br>
              <a:rPr lang="en-US" smtClean="0"/>
            </a:br>
            <a:r>
              <a:rPr lang="en-US" smtClean="0"/>
              <a:t>   George Miller, 1956</a:t>
            </a:r>
            <a:endParaRPr lang="en-US"/>
          </a:p>
        </p:txBody>
      </p:sp>
      <p:sp>
        <p:nvSpPr>
          <p:cNvPr id="4" name="Slide Number Placeholder 3"/>
          <p:cNvSpPr>
            <a:spLocks noGrp="1"/>
          </p:cNvSpPr>
          <p:nvPr>
            <p:ph type="sldNum" sz="quarter" idx="12"/>
          </p:nvPr>
        </p:nvSpPr>
        <p:spPr/>
        <p:txBody>
          <a:bodyPr/>
          <a:lstStyle/>
          <a:p>
            <a:fld id="{24F216E5-FB6D-43AB-9281-4930A28EB8CA}" type="slidenum">
              <a:rPr lang="en-US" smtClean="0"/>
              <a:pPr/>
              <a:t>53</a:t>
            </a:fld>
            <a:endParaRPr lang="en-US" dirty="0"/>
          </a:p>
        </p:txBody>
      </p:sp>
      <p:sp>
        <p:nvSpPr>
          <p:cNvPr id="43013" name="Rectangle 5"/>
          <p:cNvSpPr>
            <a:spLocks noGrp="1" noChangeArrowheads="1"/>
          </p:cNvSpPr>
          <p:nvPr>
            <p:ph type="body" idx="1"/>
          </p:nvPr>
        </p:nvSpPr>
        <p:spPr/>
        <p:txBody>
          <a:bodyPr/>
          <a:lstStyle/>
          <a:p>
            <a:r>
              <a:rPr lang="en-US" dirty="0" smtClean="0"/>
              <a:t>Value of “ chunking”</a:t>
            </a:r>
          </a:p>
          <a:p>
            <a:pPr lvl="1"/>
            <a:r>
              <a:rPr lang="en-US" dirty="0" smtClean="0"/>
              <a:t>2125685382 vs. 212DanHome</a:t>
            </a:r>
          </a:p>
          <a:p>
            <a:pPr lvl="1"/>
            <a:r>
              <a:rPr lang="en-US" dirty="0" smtClean="0"/>
              <a:t>10 chunks vs. 3 (assuming 212 is familiar)</a:t>
            </a:r>
          </a:p>
          <a:p>
            <a:r>
              <a:rPr lang="en-US" dirty="0" smtClean="0"/>
              <a:t>Can you remember:</a:t>
            </a:r>
          </a:p>
          <a:p>
            <a:pPr lvl="1"/>
            <a:r>
              <a:rPr lang="en-US" dirty="0" smtClean="0"/>
              <a:t>Vsdfnjejn7dknsdnd33s</a:t>
            </a:r>
          </a:p>
          <a:p>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mtClean="0"/>
              <a:t>How many chunks in . . .</a:t>
            </a:r>
            <a:endParaRPr lang="en-US"/>
          </a:p>
        </p:txBody>
      </p:sp>
      <p:sp>
        <p:nvSpPr>
          <p:cNvPr id="4" name="Slide Number Placeholder 3"/>
          <p:cNvSpPr>
            <a:spLocks noGrp="1"/>
          </p:cNvSpPr>
          <p:nvPr>
            <p:ph type="sldNum" sz="quarter" idx="12"/>
          </p:nvPr>
        </p:nvSpPr>
        <p:spPr/>
        <p:txBody>
          <a:bodyPr/>
          <a:lstStyle/>
          <a:p>
            <a:fld id="{24F216E5-FB6D-43AB-9281-4930A28EB8CA}" type="slidenum">
              <a:rPr lang="en-US" smtClean="0"/>
              <a:pPr/>
              <a:t>54</a:t>
            </a:fld>
            <a:endParaRPr lang="en-US" dirty="0"/>
          </a:p>
        </p:txBody>
      </p:sp>
      <p:sp>
        <p:nvSpPr>
          <p:cNvPr id="45059" name="Rectangle 3"/>
          <p:cNvSpPr>
            <a:spLocks noGrp="1" noChangeArrowheads="1"/>
          </p:cNvSpPr>
          <p:nvPr>
            <p:ph type="body" idx="1"/>
          </p:nvPr>
        </p:nvSpPr>
        <p:spPr/>
        <p:txBody>
          <a:bodyPr/>
          <a:lstStyle/>
          <a:p>
            <a:r>
              <a:rPr lang="en-US" dirty="0" smtClean="0"/>
              <a:t>www.bestbookbuys.com</a:t>
            </a:r>
          </a:p>
          <a:p>
            <a:r>
              <a:rPr lang="en-US" dirty="0" smtClean="0"/>
              <a:t>20? Not really:</a:t>
            </a:r>
          </a:p>
          <a:p>
            <a:pPr lvl="1"/>
            <a:r>
              <a:rPr lang="en-US" dirty="0" smtClean="0"/>
              <a:t>www.</a:t>
            </a:r>
          </a:p>
          <a:p>
            <a:pPr lvl="1"/>
            <a:r>
              <a:rPr lang="en-US" dirty="0" smtClean="0"/>
              <a:t>best</a:t>
            </a:r>
          </a:p>
          <a:p>
            <a:pPr lvl="1"/>
            <a:r>
              <a:rPr lang="en-US" dirty="0" smtClean="0"/>
              <a:t>book</a:t>
            </a:r>
          </a:p>
          <a:p>
            <a:pPr lvl="1"/>
            <a:r>
              <a:rPr lang="en-US" dirty="0" smtClean="0"/>
              <a:t>buys</a:t>
            </a:r>
          </a:p>
          <a:p>
            <a:pPr lvl="1"/>
            <a:r>
              <a:rPr lang="en-US" dirty="0" smtClean="0"/>
              <a:t>.com</a:t>
            </a:r>
          </a:p>
          <a:p>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6" name="Rectangle 6"/>
          <p:cNvSpPr>
            <a:spLocks noGrp="1" noChangeArrowheads="1"/>
          </p:cNvSpPr>
          <p:nvPr>
            <p:ph type="title"/>
          </p:nvPr>
        </p:nvSpPr>
        <p:spPr/>
        <p:txBody>
          <a:bodyPr/>
          <a:lstStyle/>
          <a:p>
            <a:r>
              <a:rPr lang="en-US"/>
              <a:t>Recognition vs. recall</a:t>
            </a:r>
          </a:p>
        </p:txBody>
      </p:sp>
      <p:sp>
        <p:nvSpPr>
          <p:cNvPr id="46087" name="Rectangle 7"/>
          <p:cNvSpPr>
            <a:spLocks noGrp="1" noChangeArrowheads="1"/>
          </p:cNvSpPr>
          <p:nvPr>
            <p:ph type="body" idx="1"/>
          </p:nvPr>
        </p:nvSpPr>
        <p:spPr/>
        <p:txBody>
          <a:bodyPr/>
          <a:lstStyle/>
          <a:p>
            <a:r>
              <a:rPr lang="en-US" dirty="0"/>
              <a:t>Why is a multiple choice test easier than an essay test?</a:t>
            </a:r>
          </a:p>
          <a:p>
            <a:pPr lvl="1"/>
            <a:r>
              <a:rPr lang="en-US" dirty="0"/>
              <a:t>Multiple choice: you can recognize the answer</a:t>
            </a:r>
          </a:p>
          <a:p>
            <a:pPr lvl="1"/>
            <a:r>
              <a:rPr lang="en-US" dirty="0"/>
              <a:t>Essay: you must recall the answer</a:t>
            </a:r>
          </a:p>
          <a:p>
            <a:r>
              <a:rPr lang="en-US" dirty="0"/>
              <a:t>A computer with a GUI allows us to recognize commands on a menu, instead of remembering them as in DOS and UNIX</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55</a:t>
            </a:fld>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mtClean="0"/>
              <a:t>Mental Models</a:t>
            </a:r>
            <a:endParaRPr lang="en-US" dirty="0"/>
          </a:p>
        </p:txBody>
      </p:sp>
      <p:sp>
        <p:nvSpPr>
          <p:cNvPr id="4" name="Slide Number Placeholder 3"/>
          <p:cNvSpPr>
            <a:spLocks noGrp="1"/>
          </p:cNvSpPr>
          <p:nvPr>
            <p:ph type="sldNum" sz="quarter" idx="12"/>
          </p:nvPr>
        </p:nvSpPr>
        <p:spPr/>
        <p:txBody>
          <a:bodyPr/>
          <a:lstStyle/>
          <a:p>
            <a:fld id="{24F216E5-FB6D-43AB-9281-4930A28EB8CA}" type="slidenum">
              <a:rPr lang="en-US" smtClean="0"/>
              <a:pPr/>
              <a:t>56</a:t>
            </a:fld>
            <a:endParaRPr lang="en-US" dirty="0"/>
          </a:p>
        </p:txBody>
      </p:sp>
      <p:sp>
        <p:nvSpPr>
          <p:cNvPr id="50179" name="Rectangle 3"/>
          <p:cNvSpPr>
            <a:spLocks noGrp="1" noChangeArrowheads="1"/>
          </p:cNvSpPr>
          <p:nvPr>
            <p:ph type="body" idx="1"/>
          </p:nvPr>
        </p:nvSpPr>
        <p:spPr/>
        <p:txBody>
          <a:bodyPr/>
          <a:lstStyle/>
          <a:p>
            <a:r>
              <a:rPr lang="en-US" dirty="0" smtClean="0"/>
              <a:t>How do people use knowledge to understand or make predictions about new situations?</a:t>
            </a:r>
          </a:p>
          <a:p>
            <a:r>
              <a:rPr lang="en-US" dirty="0" smtClean="0"/>
              <a:t>People build mental models </a:t>
            </a:r>
          </a:p>
          <a:p>
            <a:r>
              <a:rPr lang="en-US" dirty="0" smtClean="0"/>
              <a:t>For example, a car: put gas in, turn key, and it runs. (Not exactly a car mechanic’s model!)</a:t>
            </a:r>
          </a:p>
          <a:p>
            <a:r>
              <a:rPr lang="en-US" dirty="0" smtClean="0"/>
              <a:t>Can’t ignore user’s mental model</a:t>
            </a:r>
          </a:p>
          <a:p>
            <a:r>
              <a:rPr lang="en-US" dirty="0" smtClean="0"/>
              <a:t>And how do we know what the users’ mental models are?</a:t>
            </a:r>
          </a:p>
          <a:p>
            <a:pPr lvl="1"/>
            <a:r>
              <a:rPr lang="en-US" dirty="0" smtClean="0"/>
              <a:t>Through user testing</a:t>
            </a:r>
          </a:p>
          <a:p>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Metaphors</a:t>
            </a:r>
            <a:endParaRPr lang="en-US" dirty="0"/>
          </a:p>
        </p:txBody>
      </p:sp>
      <p:sp>
        <p:nvSpPr>
          <p:cNvPr id="3" name="Slide Number Placeholder 2"/>
          <p:cNvSpPr>
            <a:spLocks noGrp="1"/>
          </p:cNvSpPr>
          <p:nvPr>
            <p:ph type="sldNum" sz="quarter" idx="12"/>
          </p:nvPr>
        </p:nvSpPr>
        <p:spPr/>
        <p:txBody>
          <a:bodyPr/>
          <a:lstStyle/>
          <a:p>
            <a:pPr>
              <a:defRPr/>
            </a:pPr>
            <a:fld id="{24F216E5-FB6D-43AB-9281-4930A28EB8CA}" type="slidenum">
              <a:rPr lang="en-US" smtClean="0"/>
              <a:pPr>
                <a:defRPr/>
              </a:pPr>
              <a:t>57</a:t>
            </a:fld>
            <a:endParaRPr lang="en-US" dirty="0"/>
          </a:p>
        </p:txBody>
      </p:sp>
      <p:sp>
        <p:nvSpPr>
          <p:cNvPr id="4" name="Content Placeholder 3"/>
          <p:cNvSpPr>
            <a:spLocks noGrp="1"/>
          </p:cNvSpPr>
          <p:nvPr>
            <p:ph sz="quarter" idx="1"/>
          </p:nvPr>
        </p:nvSpPr>
        <p:spPr/>
        <p:txBody>
          <a:bodyPr/>
          <a:lstStyle/>
          <a:p>
            <a:r>
              <a:rPr lang="en-US" dirty="0" smtClean="0"/>
              <a:t>Way to relate a difficult or more abstract concept to a familiar one</a:t>
            </a:r>
          </a:p>
          <a:p>
            <a:pPr lvl="1"/>
            <a:r>
              <a:rPr lang="en-US" dirty="0" smtClean="0"/>
              <a:t>Open file </a:t>
            </a:r>
            <a:br>
              <a:rPr lang="en-US" dirty="0" smtClean="0"/>
            </a:br>
            <a:endParaRPr lang="en-US" dirty="0" smtClean="0"/>
          </a:p>
          <a:p>
            <a:pPr lvl="1"/>
            <a:r>
              <a:rPr lang="en-US" dirty="0" smtClean="0"/>
              <a:t>Save file</a:t>
            </a:r>
            <a:endParaRPr lang="en-US" dirty="0"/>
          </a:p>
        </p:txBody>
      </p:sp>
      <p:pic>
        <p:nvPicPr>
          <p:cNvPr id="5" name="Picture 5" descr="OpenFileIcon"/>
          <p:cNvPicPr>
            <a:picLocks noChangeAspect="1" noChangeArrowheads="1"/>
          </p:cNvPicPr>
          <p:nvPr/>
        </p:nvPicPr>
        <p:blipFill>
          <a:blip r:embed="rId2" cstate="print"/>
          <a:srcRect/>
          <a:stretch>
            <a:fillRect/>
          </a:stretch>
        </p:blipFill>
        <p:spPr>
          <a:xfrm>
            <a:off x="2438400" y="2133600"/>
            <a:ext cx="760413" cy="541338"/>
          </a:xfrm>
          <a:prstGeom prst="rect">
            <a:avLst/>
          </a:prstGeom>
          <a:noFill/>
          <a:ln/>
        </p:spPr>
      </p:pic>
      <p:pic>
        <p:nvPicPr>
          <p:cNvPr id="6" name="Picture 4" descr="SaveIcon"/>
          <p:cNvPicPr>
            <a:picLocks noChangeAspect="1" noChangeArrowheads="1"/>
          </p:cNvPicPr>
          <p:nvPr/>
        </p:nvPicPr>
        <p:blipFill>
          <a:blip r:embed="rId3" cstate="print"/>
          <a:srcRect/>
          <a:stretch>
            <a:fillRect/>
          </a:stretch>
        </p:blipFill>
        <p:spPr>
          <a:xfrm>
            <a:off x="2566194" y="2819400"/>
            <a:ext cx="504825" cy="484188"/>
          </a:xfrm>
          <a:prstGeom prst="rect">
            <a:avLst/>
          </a:prstGeom>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31" name="Rectangle 7"/>
          <p:cNvSpPr>
            <a:spLocks noGrp="1" noChangeArrowheads="1"/>
          </p:cNvSpPr>
          <p:nvPr>
            <p:ph type="title"/>
          </p:nvPr>
        </p:nvSpPr>
        <p:spPr/>
        <p:txBody>
          <a:bodyPr/>
          <a:lstStyle/>
          <a:p>
            <a:r>
              <a:rPr lang="en-US" smtClean="0"/>
              <a:t>Metaphors have problems</a:t>
            </a:r>
            <a:endParaRPr lang="en-US"/>
          </a:p>
        </p:txBody>
      </p:sp>
      <p:sp>
        <p:nvSpPr>
          <p:cNvPr id="5" name="Slide Number Placeholder 4"/>
          <p:cNvSpPr>
            <a:spLocks noGrp="1"/>
          </p:cNvSpPr>
          <p:nvPr>
            <p:ph type="sldNum" sz="quarter" idx="12"/>
          </p:nvPr>
        </p:nvSpPr>
        <p:spPr/>
        <p:txBody>
          <a:bodyPr/>
          <a:lstStyle/>
          <a:p>
            <a:fld id="{24F216E5-FB6D-43AB-9281-4930A28EB8CA}" type="slidenum">
              <a:rPr lang="en-US" smtClean="0"/>
              <a:pPr/>
              <a:t>58</a:t>
            </a:fld>
            <a:endParaRPr lang="en-US" dirty="0"/>
          </a:p>
        </p:txBody>
      </p:sp>
      <p:sp>
        <p:nvSpPr>
          <p:cNvPr id="52232" name="Rectangle 8"/>
          <p:cNvSpPr>
            <a:spLocks noGrp="1" noChangeArrowheads="1"/>
          </p:cNvSpPr>
          <p:nvPr>
            <p:ph type="body" idx="1"/>
          </p:nvPr>
        </p:nvSpPr>
        <p:spPr/>
        <p:txBody>
          <a:bodyPr/>
          <a:lstStyle/>
          <a:p>
            <a:r>
              <a:rPr lang="en-US" smtClean="0"/>
              <a:t>Disadvantage: metaphor may not be widely known or correctly understood </a:t>
            </a:r>
          </a:p>
          <a:p>
            <a:r>
              <a:rPr lang="en-US" smtClean="0"/>
              <a:t>The mailbox icon meant nothing outside rural United States until explained. And it’s backwards: we put the flag up to tell the mailman that we have put mail in the box to be picked up. </a:t>
            </a:r>
          </a:p>
          <a:p>
            <a:endParaRPr lang="en-US" dirty="0"/>
          </a:p>
        </p:txBody>
      </p:sp>
      <p:pic>
        <p:nvPicPr>
          <p:cNvPr id="52229" name="Picture 5" descr="YouveGotMail"/>
          <p:cNvPicPr>
            <a:picLocks noGrp="1" noChangeAspect="1" noChangeArrowheads="1"/>
          </p:cNvPicPr>
          <p:nvPr>
            <p:ph sz="half" idx="4294967295"/>
          </p:nvPr>
        </p:nvPicPr>
        <p:blipFill>
          <a:blip r:embed="rId2" cstate="print"/>
          <a:srcRect/>
          <a:stretch>
            <a:fillRect/>
          </a:stretch>
        </p:blipFill>
        <p:spPr>
          <a:xfrm>
            <a:off x="4114800" y="4267200"/>
            <a:ext cx="990600" cy="795338"/>
          </a:xfrm>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2" name="Rectangle 4"/>
          <p:cNvSpPr>
            <a:spLocks noGrp="1" noChangeArrowheads="1"/>
          </p:cNvSpPr>
          <p:nvPr>
            <p:ph type="title"/>
          </p:nvPr>
        </p:nvSpPr>
        <p:spPr/>
        <p:txBody>
          <a:bodyPr/>
          <a:lstStyle/>
          <a:p>
            <a:r>
              <a:rPr lang="en-US" smtClean="0"/>
              <a:t>Affordance</a:t>
            </a:r>
            <a:endParaRPr lang="en-US" dirty="0"/>
          </a:p>
        </p:txBody>
      </p:sp>
      <p:sp>
        <p:nvSpPr>
          <p:cNvPr id="4" name="Slide Number Placeholder 3"/>
          <p:cNvSpPr>
            <a:spLocks noGrp="1"/>
          </p:cNvSpPr>
          <p:nvPr>
            <p:ph type="sldNum" sz="quarter" idx="12"/>
          </p:nvPr>
        </p:nvSpPr>
        <p:spPr/>
        <p:txBody>
          <a:bodyPr/>
          <a:lstStyle/>
          <a:p>
            <a:fld id="{24F216E5-FB6D-43AB-9281-4930A28EB8CA}" type="slidenum">
              <a:rPr lang="en-US" smtClean="0"/>
              <a:pPr/>
              <a:t>59</a:t>
            </a:fld>
            <a:endParaRPr lang="en-US" dirty="0"/>
          </a:p>
        </p:txBody>
      </p:sp>
      <p:sp>
        <p:nvSpPr>
          <p:cNvPr id="53253" name="Rectangle 5"/>
          <p:cNvSpPr>
            <a:spLocks noGrp="1" noChangeArrowheads="1"/>
          </p:cNvSpPr>
          <p:nvPr>
            <p:ph type="body" idx="1"/>
          </p:nvPr>
        </p:nvSpPr>
        <p:spPr/>
        <p:txBody>
          <a:bodyPr/>
          <a:lstStyle/>
          <a:p>
            <a:r>
              <a:rPr lang="en-US" smtClean="0"/>
              <a:t>Affordance: “The functions or services that an interface provides”</a:t>
            </a:r>
          </a:p>
          <a:p>
            <a:pPr lvl="1"/>
            <a:r>
              <a:rPr lang="en-US" smtClean="0"/>
              <a:t>A door affords entry to a room</a:t>
            </a:r>
          </a:p>
          <a:p>
            <a:pPr lvl="1"/>
            <a:r>
              <a:rPr lang="en-US" smtClean="0"/>
              <a:t>A radio button affords a 1-of-many choice</a:t>
            </a:r>
          </a:p>
          <a:p>
            <a:pPr lvl="1"/>
            <a:r>
              <a:rPr lang="en-US" smtClean="0"/>
              <a:t>On a door, a handle affords pulling; a crash bar affords pushing</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 Gestures and Touch</a:t>
            </a:r>
            <a:endParaRPr lang="en-US" dirty="0"/>
          </a:p>
        </p:txBody>
      </p:sp>
      <p:sp>
        <p:nvSpPr>
          <p:cNvPr id="3" name="Slide Number Placeholder 2"/>
          <p:cNvSpPr>
            <a:spLocks noGrp="1"/>
          </p:cNvSpPr>
          <p:nvPr>
            <p:ph type="sldNum" sz="quarter" idx="12"/>
          </p:nvPr>
        </p:nvSpPr>
        <p:spPr/>
        <p:txBody>
          <a:bodyPr/>
          <a:lstStyle/>
          <a:p>
            <a:pPr>
              <a:defRPr/>
            </a:pPr>
            <a:fld id="{0630E272-8A15-4675-BCD2-FB3B9861545A}" type="slidenum">
              <a:rPr lang="en-US" smtClean="0"/>
              <a:pPr>
                <a:defRPr/>
              </a:pPr>
              <a:t>6</a:t>
            </a:fld>
            <a:endParaRPr lang="en-US"/>
          </a:p>
        </p:txBody>
      </p:sp>
      <p:sp>
        <p:nvSpPr>
          <p:cNvPr id="4" name="Content Placeholder 3"/>
          <p:cNvSpPr>
            <a:spLocks noGrp="1"/>
          </p:cNvSpPr>
          <p:nvPr>
            <p:ph sz="quarter" idx="1"/>
          </p:nvPr>
        </p:nvSpPr>
        <p:spPr/>
        <p:txBody>
          <a:bodyPr/>
          <a:lstStyle/>
          <a:p>
            <a:r>
              <a:rPr lang="en-US" dirty="0" smtClean="0"/>
              <a:t>Products like </a:t>
            </a:r>
            <a:r>
              <a:rPr lang="en-US" dirty="0" smtClean="0">
                <a:hlinkClick r:id="rId2"/>
              </a:rPr>
              <a:t>Microsoft’s Surface</a:t>
            </a:r>
            <a:r>
              <a:rPr lang="en-US" dirty="0" smtClean="0"/>
              <a:t> are changing human-computer interaction today</a:t>
            </a:r>
          </a:p>
          <a:p>
            <a:pPr lvl="1"/>
            <a:r>
              <a:rPr lang="en-US" dirty="0" smtClean="0"/>
              <a:t>multi-touch computer that responds to natural hand gestures and real-world objects, helping people interact with digital content in a simple and intuitive way</a:t>
            </a:r>
            <a:endParaRPr lang="en-US" dirty="0"/>
          </a:p>
        </p:txBody>
      </p:sp>
      <p:pic>
        <p:nvPicPr>
          <p:cNvPr id="189442" name="Picture 2"/>
          <p:cNvPicPr>
            <a:picLocks noChangeAspect="1" noChangeArrowheads="1"/>
          </p:cNvPicPr>
          <p:nvPr/>
        </p:nvPicPr>
        <p:blipFill>
          <a:blip r:embed="rId3" cstate="print"/>
          <a:srcRect/>
          <a:stretch>
            <a:fillRect/>
          </a:stretch>
        </p:blipFill>
        <p:spPr bwMode="auto">
          <a:xfrm>
            <a:off x="5638800" y="3124200"/>
            <a:ext cx="3267075" cy="2619375"/>
          </a:xfrm>
          <a:prstGeom prst="rect">
            <a:avLst/>
          </a:prstGeom>
          <a:noFill/>
          <a:ln w="9525">
            <a:noFill/>
            <a:miter lim="800000"/>
            <a:headEnd/>
            <a:tailEnd/>
          </a:ln>
        </p:spPr>
      </p:pic>
      <p:pic>
        <p:nvPicPr>
          <p:cNvPr id="189443" name="Picture 3"/>
          <p:cNvPicPr>
            <a:picLocks noChangeAspect="1" noChangeArrowheads="1"/>
          </p:cNvPicPr>
          <p:nvPr/>
        </p:nvPicPr>
        <p:blipFill>
          <a:blip r:embed="rId4" cstate="print"/>
          <a:srcRect/>
          <a:stretch>
            <a:fillRect/>
          </a:stretch>
        </p:blipFill>
        <p:spPr bwMode="auto">
          <a:xfrm>
            <a:off x="304800" y="3352800"/>
            <a:ext cx="4762500" cy="2905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p:txBody>
          <a:bodyPr/>
          <a:lstStyle/>
          <a:p>
            <a:r>
              <a:rPr lang="en-US" smtClean="0"/>
              <a:t>Perceived affordance</a:t>
            </a:r>
            <a:endParaRPr lang="en-US"/>
          </a:p>
        </p:txBody>
      </p:sp>
      <p:sp>
        <p:nvSpPr>
          <p:cNvPr id="4" name="Slide Number Placeholder 3"/>
          <p:cNvSpPr>
            <a:spLocks noGrp="1"/>
          </p:cNvSpPr>
          <p:nvPr>
            <p:ph type="sldNum" sz="quarter" idx="12"/>
          </p:nvPr>
        </p:nvSpPr>
        <p:spPr/>
        <p:txBody>
          <a:bodyPr/>
          <a:lstStyle/>
          <a:p>
            <a:fld id="{24F216E5-FB6D-43AB-9281-4930A28EB8CA}" type="slidenum">
              <a:rPr lang="en-US" smtClean="0"/>
              <a:pPr/>
              <a:t>60</a:t>
            </a:fld>
            <a:endParaRPr lang="en-US" dirty="0"/>
          </a:p>
        </p:txBody>
      </p:sp>
      <p:sp>
        <p:nvSpPr>
          <p:cNvPr id="54277" name="Rectangle 5"/>
          <p:cNvSpPr>
            <a:spLocks noGrp="1" noChangeArrowheads="1"/>
          </p:cNvSpPr>
          <p:nvPr>
            <p:ph type="body" idx="1"/>
          </p:nvPr>
        </p:nvSpPr>
        <p:spPr/>
        <p:txBody>
          <a:bodyPr/>
          <a:lstStyle/>
          <a:p>
            <a:r>
              <a:rPr lang="en-US" smtClean="0"/>
              <a:t>We want affordance to be visible and obvious to the user</a:t>
            </a:r>
          </a:p>
          <a:p>
            <a:pPr lvl="1"/>
            <a:r>
              <a:rPr lang="en-US" smtClean="0"/>
              <a:t>The Up and Down lights on an elevator door should have arrows, or they should be placed vertically so that the top one means Up</a:t>
            </a:r>
          </a:p>
          <a:p>
            <a:pPr lvl="1"/>
            <a:r>
              <a:rPr lang="en-US" smtClean="0"/>
              <a:t>On a car, turning the steering wheel to the left makes the car go left</a:t>
            </a:r>
          </a:p>
          <a:p>
            <a:pPr lvl="1"/>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t>Example of perceived affordance</a:t>
            </a:r>
          </a:p>
        </p:txBody>
      </p:sp>
      <p:pic>
        <p:nvPicPr>
          <p:cNvPr id="55299" name="Picture 3" descr="Fridge"/>
          <p:cNvPicPr>
            <a:picLocks noGrp="1" noChangeAspect="1" noChangeArrowheads="1"/>
          </p:cNvPicPr>
          <p:nvPr>
            <p:ph sz="half" idx="2"/>
          </p:nvPr>
        </p:nvPicPr>
        <p:blipFill>
          <a:blip r:embed="rId2" cstate="print"/>
          <a:srcRect/>
          <a:stretch>
            <a:fillRect/>
          </a:stretch>
        </p:blipFill>
        <p:spPr>
          <a:xfrm>
            <a:off x="1524000" y="1981200"/>
            <a:ext cx="1882775" cy="3154363"/>
          </a:xfrm>
          <a:noFill/>
          <a:ln/>
        </p:spPr>
      </p:pic>
      <p:pic>
        <p:nvPicPr>
          <p:cNvPr id="55300" name="Picture 4" descr="LightSwitchesOn"/>
          <p:cNvPicPr>
            <a:picLocks noGrp="1" noChangeAspect="1" noChangeArrowheads="1"/>
          </p:cNvPicPr>
          <p:nvPr>
            <p:ph sz="half" idx="1"/>
          </p:nvPr>
        </p:nvPicPr>
        <p:blipFill>
          <a:blip r:embed="rId3" cstate="print"/>
          <a:srcRect/>
          <a:stretch>
            <a:fillRect/>
          </a:stretch>
        </p:blipFill>
        <p:spPr>
          <a:xfrm>
            <a:off x="762000" y="2438400"/>
            <a:ext cx="749300" cy="1295400"/>
          </a:xfrm>
          <a:noFill/>
          <a:ln/>
        </p:spPr>
      </p:pic>
      <p:sp>
        <p:nvSpPr>
          <p:cNvPr id="55301" name="Text Box 5"/>
          <p:cNvSpPr txBox="1">
            <a:spLocks noChangeArrowheads="1"/>
          </p:cNvSpPr>
          <p:nvPr/>
        </p:nvSpPr>
        <p:spPr bwMode="auto">
          <a:xfrm>
            <a:off x="3886200" y="2286000"/>
            <a:ext cx="3962400" cy="1735138"/>
          </a:xfrm>
          <a:prstGeom prst="rect">
            <a:avLst/>
          </a:prstGeom>
          <a:noFill/>
          <a:ln w="9525">
            <a:noFill/>
            <a:miter lim="800000"/>
            <a:headEnd/>
            <a:tailEnd/>
          </a:ln>
          <a:effectLst/>
        </p:spPr>
        <p:txBody>
          <a:bodyPr>
            <a:spAutoFit/>
          </a:bodyPr>
          <a:lstStyle/>
          <a:p>
            <a:pPr>
              <a:spcBef>
                <a:spcPct val="50000"/>
              </a:spcBef>
            </a:pPr>
            <a:r>
              <a:rPr lang="en-US" sz="2400"/>
              <a:t>Top switch controls top lights</a:t>
            </a:r>
          </a:p>
          <a:p>
            <a:pPr>
              <a:spcBef>
                <a:spcPct val="50000"/>
              </a:spcBef>
            </a:pPr>
            <a:r>
              <a:rPr lang="en-US" sz="2400"/>
              <a:t>By convention, with a light switch “up” is “on”</a:t>
            </a:r>
          </a:p>
        </p:txBody>
      </p:sp>
      <p:sp>
        <p:nvSpPr>
          <p:cNvPr id="6" name="Slide Number Placeholder 5"/>
          <p:cNvSpPr>
            <a:spLocks noGrp="1"/>
          </p:cNvSpPr>
          <p:nvPr>
            <p:ph type="sldNum" sz="quarter" idx="12"/>
          </p:nvPr>
        </p:nvSpPr>
        <p:spPr/>
        <p:txBody>
          <a:bodyPr/>
          <a:lstStyle/>
          <a:p>
            <a:pPr>
              <a:defRPr/>
            </a:pPr>
            <a:fld id="{AB3CA46C-8D10-4C17-99CE-A7AC1FF0CE7B}" type="slidenum">
              <a:rPr lang="en-US" smtClean="0"/>
              <a:pPr>
                <a:defRPr/>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User Interaction</a:t>
            </a:r>
            <a:endParaRPr lang="en-US" dirty="0"/>
          </a:p>
        </p:txBody>
      </p:sp>
      <p:sp>
        <p:nvSpPr>
          <p:cNvPr id="6" name="Subtitle 5"/>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pPr>
              <a:defRPr/>
            </a:pPr>
            <a:fld id="{24F216E5-FB6D-43AB-9281-4930A28EB8CA}" type="slidenum">
              <a:rPr lang="en-US" smtClean="0"/>
              <a:pPr>
                <a:defRPr/>
              </a:pPr>
              <a:t>62</a:t>
            </a:fld>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a:t>Interaction Paradigms</a:t>
            </a:r>
          </a:p>
        </p:txBody>
      </p:sp>
      <p:pic>
        <p:nvPicPr>
          <p:cNvPr id="162819" name="Picture 3" descr="Figure1-3"/>
          <p:cNvPicPr>
            <a:picLocks noChangeAspect="1" noChangeArrowheads="1"/>
          </p:cNvPicPr>
          <p:nvPr/>
        </p:nvPicPr>
        <p:blipFill>
          <a:blip r:embed="rId2" cstate="print">
            <a:clrChange>
              <a:clrFrom>
                <a:srgbClr val="FDFDFD"/>
              </a:clrFrom>
              <a:clrTo>
                <a:srgbClr val="FDFDFD">
                  <a:alpha val="0"/>
                </a:srgbClr>
              </a:clrTo>
            </a:clrChange>
          </a:blip>
          <a:srcRect/>
          <a:stretch>
            <a:fillRect/>
          </a:stretch>
        </p:blipFill>
        <p:spPr bwMode="auto">
          <a:xfrm>
            <a:off x="685800" y="1600200"/>
            <a:ext cx="6858000" cy="3968750"/>
          </a:xfrm>
          <a:prstGeom prst="rect">
            <a:avLst/>
          </a:prstGeom>
          <a:noFill/>
        </p:spPr>
      </p:pic>
      <p:sp>
        <p:nvSpPr>
          <p:cNvPr id="162820" name="Rectangle 4"/>
          <p:cNvSpPr>
            <a:spLocks noChangeArrowheads="1"/>
          </p:cNvSpPr>
          <p:nvPr/>
        </p:nvSpPr>
        <p:spPr bwMode="auto">
          <a:xfrm>
            <a:off x="609600" y="5105400"/>
            <a:ext cx="7620000" cy="942975"/>
          </a:xfrm>
          <a:prstGeom prst="rect">
            <a:avLst/>
          </a:prstGeom>
          <a:noFill/>
          <a:ln w="9525">
            <a:noFill/>
            <a:miter lim="800000"/>
            <a:headEnd/>
            <a:tailEnd/>
          </a:ln>
          <a:effectLst/>
        </p:spPr>
        <p:txBody>
          <a:bodyPr>
            <a:spAutoFit/>
          </a:bodyPr>
          <a:lstStyle/>
          <a:p>
            <a:r>
              <a:rPr lang="en-US" sz="1400" baseline="0">
                <a:latin typeface="Times New Roman" pitchFamily="18" charset="0"/>
              </a:rPr>
              <a:t>Large circles represent principal paradigms. </a:t>
            </a:r>
          </a:p>
          <a:p>
            <a:r>
              <a:rPr lang="en-US" sz="1400" baseline="0">
                <a:latin typeface="Times New Roman" pitchFamily="18" charset="0"/>
              </a:rPr>
              <a:t>Oblong shapes represent convergent paradigms. </a:t>
            </a:r>
          </a:p>
          <a:p>
            <a:r>
              <a:rPr lang="en-US" sz="1400" baseline="0">
                <a:latin typeface="Times New Roman" pitchFamily="18" charset="0"/>
              </a:rPr>
              <a:t>Words without surrounding shapes represent specific system architectures </a:t>
            </a:r>
          </a:p>
          <a:p>
            <a:r>
              <a:rPr lang="en-US" sz="1400" baseline="0">
                <a:latin typeface="Times New Roman" pitchFamily="18" charset="0"/>
              </a:rPr>
              <a:t>(sometimes used for a paradigm reference, as in desktop computing for personal computing).</a:t>
            </a:r>
          </a:p>
        </p:txBody>
      </p:sp>
      <p:sp>
        <p:nvSpPr>
          <p:cNvPr id="5" name="Slide Number Placeholder 4"/>
          <p:cNvSpPr>
            <a:spLocks noGrp="1"/>
          </p:cNvSpPr>
          <p:nvPr>
            <p:ph type="sldNum" sz="quarter" idx="12"/>
          </p:nvPr>
        </p:nvSpPr>
        <p:spPr/>
        <p:txBody>
          <a:bodyPr/>
          <a:lstStyle/>
          <a:p>
            <a:pPr>
              <a:defRPr/>
            </a:pPr>
            <a:fld id="{24F216E5-FB6D-43AB-9281-4930A28EB8CA}" type="slidenum">
              <a:rPr lang="en-US" smtClean="0"/>
              <a:pPr>
                <a:defRPr/>
              </a:pPr>
              <a:t>63</a:t>
            </a:fld>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normAutofit/>
          </a:bodyPr>
          <a:lstStyle/>
          <a:p>
            <a:r>
              <a:rPr lang="en-US" dirty="0" smtClean="0"/>
              <a:t>Execution/Evaluation Action Cycle</a:t>
            </a:r>
            <a:endParaRPr lang="en-US" dirty="0"/>
          </a:p>
        </p:txBody>
      </p:sp>
      <p:sp>
        <p:nvSpPr>
          <p:cNvPr id="4" name="Slide Number Placeholder 3"/>
          <p:cNvSpPr>
            <a:spLocks noGrp="1"/>
          </p:cNvSpPr>
          <p:nvPr>
            <p:ph type="sldNum" sz="quarter" idx="12"/>
          </p:nvPr>
        </p:nvSpPr>
        <p:spPr/>
        <p:txBody>
          <a:bodyPr/>
          <a:lstStyle/>
          <a:p>
            <a:fld id="{24F216E5-FB6D-43AB-9281-4930A28EB8CA}" type="slidenum">
              <a:rPr lang="en-US" smtClean="0"/>
              <a:pPr/>
              <a:t>64</a:t>
            </a:fld>
            <a:endParaRPr lang="en-US" dirty="0"/>
          </a:p>
        </p:txBody>
      </p:sp>
      <p:sp>
        <p:nvSpPr>
          <p:cNvPr id="143363" name="Rectangle 3"/>
          <p:cNvSpPr>
            <a:spLocks noGrp="1" noChangeArrowheads="1"/>
          </p:cNvSpPr>
          <p:nvPr>
            <p:ph type="body" idx="1"/>
          </p:nvPr>
        </p:nvSpPr>
        <p:spPr/>
        <p:txBody>
          <a:bodyPr/>
          <a:lstStyle/>
          <a:p>
            <a:r>
              <a:rPr lang="en-US" dirty="0" smtClean="0"/>
              <a:t>Donald Norman (1990) The Design of Everyday Things</a:t>
            </a:r>
          </a:p>
          <a:p>
            <a:endParaRPr lang="en-US" dirty="0" smtClean="0"/>
          </a:p>
          <a:p>
            <a:r>
              <a:rPr lang="en-US" dirty="0" smtClean="0"/>
              <a:t>The structure of an action has four basic parts:</a:t>
            </a:r>
          </a:p>
          <a:p>
            <a:pPr lvl="1"/>
            <a:r>
              <a:rPr lang="en-US" dirty="0" smtClean="0"/>
              <a:t>Goals: We begin with some idea of what we want to happen; this is our goal.</a:t>
            </a:r>
          </a:p>
          <a:p>
            <a:pPr lvl="1"/>
            <a:r>
              <a:rPr lang="en-US" dirty="0" smtClean="0"/>
              <a:t>Execution: We must then execute an action in the world.</a:t>
            </a:r>
          </a:p>
          <a:p>
            <a:pPr lvl="1"/>
            <a:r>
              <a:rPr lang="en-US" dirty="0" smtClean="0"/>
              <a:t>World: To execute and action, we must manipulate objects in the world.</a:t>
            </a:r>
          </a:p>
          <a:p>
            <a:pPr lvl="1"/>
            <a:r>
              <a:rPr lang="en-US" dirty="0" smtClean="0"/>
              <a:t>Evaluation: Finally, we must validate our action and compare the results with our goal.</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normAutofit/>
          </a:bodyPr>
          <a:lstStyle/>
          <a:p>
            <a:r>
              <a:rPr lang="en-US" dirty="0" smtClean="0"/>
              <a:t>Execution/Evaluation Action Cycle</a:t>
            </a:r>
            <a:endParaRPr lang="en-US" dirty="0"/>
          </a:p>
        </p:txBody>
      </p:sp>
      <p:sp>
        <p:nvSpPr>
          <p:cNvPr id="4" name="Slide Number Placeholder 3"/>
          <p:cNvSpPr>
            <a:spLocks noGrp="1"/>
          </p:cNvSpPr>
          <p:nvPr>
            <p:ph type="sldNum" sz="quarter" idx="12"/>
          </p:nvPr>
        </p:nvSpPr>
        <p:spPr/>
        <p:txBody>
          <a:bodyPr/>
          <a:lstStyle/>
          <a:p>
            <a:fld id="{24F216E5-FB6D-43AB-9281-4930A28EB8CA}" type="slidenum">
              <a:rPr lang="en-US" smtClean="0"/>
              <a:pPr/>
              <a:t>65</a:t>
            </a:fld>
            <a:endParaRPr lang="en-US" dirty="0"/>
          </a:p>
        </p:txBody>
      </p:sp>
      <p:pic>
        <p:nvPicPr>
          <p:cNvPr id="145413" name="Picture 5" descr="Figure2-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90600" y="1752600"/>
            <a:ext cx="6954838" cy="3906838"/>
          </a:xfrm>
          <a:prstGeom prst="rect">
            <a:avLst/>
          </a:prstGeo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normAutofit/>
          </a:bodyPr>
          <a:lstStyle/>
          <a:p>
            <a:r>
              <a:rPr lang="en-US" dirty="0" smtClean="0"/>
              <a:t>Execution/Evaluation Action Cycle</a:t>
            </a:r>
            <a:endParaRPr lang="en-US" dirty="0"/>
          </a:p>
        </p:txBody>
      </p:sp>
      <p:sp>
        <p:nvSpPr>
          <p:cNvPr id="147459" name="Rectangle 3"/>
          <p:cNvSpPr>
            <a:spLocks noGrp="1" noChangeArrowheads="1"/>
          </p:cNvSpPr>
          <p:nvPr>
            <p:ph type="body" idx="1"/>
          </p:nvPr>
        </p:nvSpPr>
        <p:spPr>
          <a:xfrm>
            <a:off x="304800" y="1600200"/>
            <a:ext cx="8610600" cy="4572000"/>
          </a:xfrm>
        </p:spPr>
        <p:txBody>
          <a:bodyPr/>
          <a:lstStyle/>
          <a:p>
            <a:pPr marL="228600" indent="-228600">
              <a:lnSpc>
                <a:spcPct val="90000"/>
              </a:lnSpc>
            </a:pPr>
            <a:r>
              <a:rPr lang="en-US" sz="2800" dirty="0" smtClean="0"/>
              <a:t>Goals do not specify particular actions</a:t>
            </a:r>
          </a:p>
          <a:p>
            <a:pPr marL="228600" indent="-228600">
              <a:lnSpc>
                <a:spcPct val="90000"/>
              </a:lnSpc>
            </a:pPr>
            <a:r>
              <a:rPr lang="en-US" sz="2800" dirty="0" smtClean="0"/>
              <a:t>Goals and intentions do not have a one-to-one, relationship</a:t>
            </a:r>
          </a:p>
          <a:p>
            <a:pPr marL="228600" indent="-228600">
              <a:lnSpc>
                <a:spcPct val="90000"/>
              </a:lnSpc>
              <a:buFontTx/>
              <a:buNone/>
            </a:pPr>
            <a:endParaRPr lang="en-US" sz="2800" dirty="0" smtClean="0"/>
          </a:p>
          <a:p>
            <a:pPr marL="228600" indent="-228600">
              <a:lnSpc>
                <a:spcPct val="90000"/>
              </a:lnSpc>
            </a:pPr>
            <a:r>
              <a:rPr lang="en-US" sz="2800" dirty="0" smtClean="0"/>
              <a:t>“Delete text” goal</a:t>
            </a:r>
          </a:p>
          <a:p>
            <a:pPr marL="746125" lvl="1">
              <a:lnSpc>
                <a:spcPct val="90000"/>
              </a:lnSpc>
            </a:pPr>
            <a:r>
              <a:rPr lang="en-US" sz="2400" dirty="0" smtClean="0"/>
              <a:t>Intention that involves the Edit menu</a:t>
            </a:r>
          </a:p>
          <a:p>
            <a:pPr marL="746125" lvl="1">
              <a:lnSpc>
                <a:spcPct val="90000"/>
              </a:lnSpc>
            </a:pPr>
            <a:r>
              <a:rPr lang="en-US" sz="2400" dirty="0" smtClean="0"/>
              <a:t>Intention that involves the Delete key</a:t>
            </a:r>
          </a:p>
          <a:p>
            <a:pPr marL="228600" indent="-228600">
              <a:lnSpc>
                <a:spcPct val="90000"/>
              </a:lnSpc>
            </a:pPr>
            <a:r>
              <a:rPr lang="en-US" sz="2800" dirty="0" smtClean="0"/>
              <a:t>Each intention involves a sequence of actions</a:t>
            </a:r>
          </a:p>
          <a:p>
            <a:pPr marL="228600" indent="-228600">
              <a:lnSpc>
                <a:spcPct val="90000"/>
              </a:lnSpc>
              <a:buFontTx/>
              <a:buNone/>
            </a:pPr>
            <a:endParaRPr lang="en-US" sz="2800" dirty="0" smtClean="0"/>
          </a:p>
          <a:p>
            <a:pPr marL="228600" indent="-228600" algn="ctr">
              <a:lnSpc>
                <a:spcPct val="90000"/>
              </a:lnSpc>
              <a:buFontTx/>
              <a:buNone/>
            </a:pPr>
            <a:r>
              <a:rPr lang="en-US" sz="2400" b="1" dirty="0" smtClean="0">
                <a:solidFill>
                  <a:srgbClr val="800000"/>
                </a:solidFill>
                <a:latin typeface="Courier New" pitchFamily="49" charset="0"/>
              </a:rPr>
              <a:t>Goal &gt; Intention &gt; Actions &gt; Execution</a:t>
            </a:r>
            <a:endParaRPr lang="en-US" sz="2400" b="1" dirty="0">
              <a:solidFill>
                <a:srgbClr val="800000"/>
              </a:solidFill>
              <a:latin typeface="Courier New" pitchFamily="49" charset="0"/>
            </a:endParaRP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66</a:t>
            </a:fld>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normAutofit/>
          </a:bodyPr>
          <a:lstStyle/>
          <a:p>
            <a:r>
              <a:rPr lang="en-US" dirty="0"/>
              <a:t>Execution/Evaluation Action </a:t>
            </a:r>
            <a:r>
              <a:rPr lang="en-US" dirty="0" smtClean="0"/>
              <a:t>Cycle</a:t>
            </a:r>
            <a:endParaRPr lang="en-US" dirty="0"/>
          </a:p>
        </p:txBody>
      </p:sp>
      <p:sp>
        <p:nvSpPr>
          <p:cNvPr id="148483" name="Rectangle 3"/>
          <p:cNvSpPr>
            <a:spLocks noGrp="1" noChangeArrowheads="1"/>
          </p:cNvSpPr>
          <p:nvPr>
            <p:ph type="body" idx="1"/>
          </p:nvPr>
        </p:nvSpPr>
        <p:spPr>
          <a:xfrm>
            <a:off x="304800" y="1600200"/>
            <a:ext cx="8610600" cy="4572000"/>
          </a:xfrm>
        </p:spPr>
        <p:txBody>
          <a:bodyPr/>
          <a:lstStyle/>
          <a:p>
            <a:pPr marL="228600" indent="-228600"/>
            <a:r>
              <a:rPr lang="en-US" dirty="0"/>
              <a:t>Evaluate Results</a:t>
            </a:r>
          </a:p>
          <a:p>
            <a:pPr marL="746125" lvl="1"/>
            <a:r>
              <a:rPr lang="en-US" dirty="0"/>
              <a:t>Perceive new state</a:t>
            </a:r>
          </a:p>
          <a:p>
            <a:pPr marL="746125" lvl="1"/>
            <a:r>
              <a:rPr lang="en-US" dirty="0"/>
              <a:t>Interpret what we perceive</a:t>
            </a:r>
          </a:p>
          <a:p>
            <a:pPr marL="746125" lvl="1"/>
            <a:r>
              <a:rPr lang="en-US" dirty="0"/>
              <a:t>Evaluate new state with goal</a:t>
            </a:r>
            <a:endParaRPr lang="en-US" sz="2000" b="1" dirty="0">
              <a:solidFill>
                <a:schemeClr val="accent2"/>
              </a:solidFill>
              <a:latin typeface="Courier New" pitchFamily="49" charset="0"/>
            </a:endParaRPr>
          </a:p>
          <a:p>
            <a:pPr marL="228600" indent="-228600">
              <a:buFontTx/>
              <a:buNone/>
            </a:pPr>
            <a:endParaRPr lang="en-US" dirty="0"/>
          </a:p>
          <a:p>
            <a:pPr marL="228600" indent="-228600" algn="ctr">
              <a:buFontTx/>
              <a:buNone/>
            </a:pPr>
            <a:r>
              <a:rPr lang="en-US" sz="2400" b="1" dirty="0">
                <a:solidFill>
                  <a:srgbClr val="800000"/>
                </a:solidFill>
                <a:latin typeface="Courier New" pitchFamily="49" charset="0"/>
              </a:rPr>
              <a:t>Perceive &gt; Interpret &gt; Evaluate</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67</a:t>
            </a:fld>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normAutofit/>
          </a:bodyPr>
          <a:lstStyle/>
          <a:p>
            <a:r>
              <a:rPr lang="en-US" dirty="0"/>
              <a:t>Execution/Evaluation Action </a:t>
            </a:r>
            <a:r>
              <a:rPr lang="en-US" dirty="0" smtClean="0"/>
              <a:t>Cycle</a:t>
            </a:r>
            <a:endParaRPr lang="en-US" dirty="0"/>
          </a:p>
        </p:txBody>
      </p:sp>
      <p:pic>
        <p:nvPicPr>
          <p:cNvPr id="149509" name="Picture 5" descr="Figure2-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66800" y="2209800"/>
            <a:ext cx="6516688" cy="3981450"/>
          </a:xfrm>
          <a:prstGeom prst="rect">
            <a:avLst/>
          </a:prstGeom>
          <a:noFill/>
        </p:spPr>
      </p:pic>
      <p:sp>
        <p:nvSpPr>
          <p:cNvPr id="149510" name="Rectangle 6"/>
          <p:cNvSpPr>
            <a:spLocks noGrp="1" noChangeArrowheads="1"/>
          </p:cNvSpPr>
          <p:nvPr>
            <p:ph type="body" idx="1"/>
          </p:nvPr>
        </p:nvSpPr>
        <p:spPr>
          <a:xfrm>
            <a:off x="304800" y="1600200"/>
            <a:ext cx="8610600" cy="4572000"/>
          </a:xfrm>
          <a:noFill/>
          <a:ln/>
        </p:spPr>
        <p:txBody>
          <a:bodyPr/>
          <a:lstStyle/>
          <a:p>
            <a:pPr marL="228600" indent="-228600"/>
            <a:r>
              <a:rPr lang="en-US"/>
              <a:t>Seven Stages of Action</a:t>
            </a:r>
            <a:endParaRPr lang="en-US" b="1"/>
          </a:p>
        </p:txBody>
      </p:sp>
      <p:sp>
        <p:nvSpPr>
          <p:cNvPr id="5" name="Slide Number Placeholder 4"/>
          <p:cNvSpPr>
            <a:spLocks noGrp="1"/>
          </p:cNvSpPr>
          <p:nvPr>
            <p:ph type="sldNum" sz="quarter" idx="12"/>
          </p:nvPr>
        </p:nvSpPr>
        <p:spPr/>
        <p:txBody>
          <a:bodyPr/>
          <a:lstStyle/>
          <a:p>
            <a:pPr>
              <a:defRPr/>
            </a:pPr>
            <a:fld id="{24F216E5-FB6D-43AB-9281-4930A28EB8CA}" type="slidenum">
              <a:rPr lang="en-US" smtClean="0"/>
              <a:pPr>
                <a:defRPr/>
              </a:pPr>
              <a:t>68</a:t>
            </a:fld>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mtClean="0"/>
              <a:t>Execution/Evaluation Action Cycle</a:t>
            </a:r>
            <a:endParaRPr lang="en-US" altLang="ja-JP" dirty="0" smtClean="0"/>
          </a:p>
        </p:txBody>
      </p:sp>
      <p:sp>
        <p:nvSpPr>
          <p:cNvPr id="5" name="Slide Number Placeholder 4"/>
          <p:cNvSpPr>
            <a:spLocks noGrp="1"/>
          </p:cNvSpPr>
          <p:nvPr>
            <p:ph type="sldNum" sz="quarter" idx="12"/>
          </p:nvPr>
        </p:nvSpPr>
        <p:spPr/>
        <p:txBody>
          <a:bodyPr/>
          <a:lstStyle/>
          <a:p>
            <a:fld id="{24F216E5-FB6D-43AB-9281-4930A28EB8CA}" type="slidenum">
              <a:rPr lang="en-US" smtClean="0"/>
              <a:pPr/>
              <a:t>69</a:t>
            </a:fld>
            <a:endParaRPr lang="en-US" dirty="0"/>
          </a:p>
        </p:txBody>
      </p:sp>
      <p:sp>
        <p:nvSpPr>
          <p:cNvPr id="31747" name="Rectangle 3"/>
          <p:cNvSpPr>
            <a:spLocks noGrp="1" noChangeArrowheads="1"/>
          </p:cNvSpPr>
          <p:nvPr>
            <p:ph type="body" idx="1"/>
          </p:nvPr>
        </p:nvSpPr>
        <p:spPr/>
        <p:txBody>
          <a:bodyPr>
            <a:normAutofit lnSpcReduction="10000"/>
          </a:bodyPr>
          <a:lstStyle/>
          <a:p>
            <a:r>
              <a:rPr lang="en-US" altLang="ja-JP" smtClean="0"/>
              <a:t>Four principles of good design </a:t>
            </a:r>
          </a:p>
          <a:p>
            <a:pPr lvl="1"/>
            <a:r>
              <a:rPr lang="en-US" altLang="ja-JP" smtClean="0"/>
              <a:t>State and the action alternatives should be visible </a:t>
            </a:r>
          </a:p>
          <a:p>
            <a:pPr lvl="1"/>
            <a:r>
              <a:rPr lang="en-US" altLang="ja-JP" smtClean="0"/>
              <a:t>Should be a good conceptual model with a consistent system image </a:t>
            </a:r>
          </a:p>
          <a:p>
            <a:pPr lvl="1"/>
            <a:r>
              <a:rPr lang="en-US" altLang="ja-JP" smtClean="0"/>
              <a:t>Interface should include good mappings that reveal the relationships between stages </a:t>
            </a:r>
          </a:p>
          <a:p>
            <a:pPr lvl="1"/>
            <a:r>
              <a:rPr lang="en-US" altLang="ja-JP" smtClean="0"/>
              <a:t>User should receive continuous feedback </a:t>
            </a:r>
          </a:p>
          <a:p>
            <a:r>
              <a:rPr lang="en-US" altLang="ja-JP" smtClean="0"/>
              <a:t>Four critical points where user failures can occur </a:t>
            </a:r>
          </a:p>
          <a:p>
            <a:pPr lvl="1"/>
            <a:r>
              <a:rPr lang="en-US" altLang="ja-JP" smtClean="0"/>
              <a:t>Users can form an inadequate goal </a:t>
            </a:r>
          </a:p>
          <a:p>
            <a:pPr lvl="1"/>
            <a:r>
              <a:rPr lang="en-US" altLang="ja-JP" smtClean="0"/>
              <a:t>Might not find the correct interface object because of an incomprehensible label or icon </a:t>
            </a:r>
          </a:p>
          <a:p>
            <a:pPr lvl="1"/>
            <a:r>
              <a:rPr lang="en-US" altLang="ja-JP" smtClean="0"/>
              <a:t>May not know how to specify or execute a desired action </a:t>
            </a:r>
          </a:p>
          <a:p>
            <a:pPr lvl="1"/>
            <a:r>
              <a:rPr lang="en-US" altLang="ja-JP" smtClean="0"/>
              <a:t>May receive inappropriate or misleading feedback </a:t>
            </a:r>
          </a:p>
          <a:p>
            <a:endParaRPr lang="en-US" altLang="ja-JP"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Future – UI from Minority Report</a:t>
            </a:r>
            <a:endParaRPr lang="en-US" dirty="0"/>
          </a:p>
        </p:txBody>
      </p:sp>
      <p:sp>
        <p:nvSpPr>
          <p:cNvPr id="3" name="Slide Number Placeholder 2"/>
          <p:cNvSpPr>
            <a:spLocks noGrp="1"/>
          </p:cNvSpPr>
          <p:nvPr>
            <p:ph type="sldNum" sz="quarter" idx="12"/>
          </p:nvPr>
        </p:nvSpPr>
        <p:spPr/>
        <p:txBody>
          <a:bodyPr/>
          <a:lstStyle/>
          <a:p>
            <a:pPr>
              <a:defRPr/>
            </a:pPr>
            <a:fld id="{24F216E5-FB6D-43AB-9281-4930A28EB8CA}" type="slidenum">
              <a:rPr lang="en-US" smtClean="0"/>
              <a:pPr>
                <a:defRPr/>
              </a:pPr>
              <a:t>7</a:t>
            </a:fld>
            <a:endParaRPr lang="en-US"/>
          </a:p>
        </p:txBody>
      </p:sp>
      <p:sp>
        <p:nvSpPr>
          <p:cNvPr id="4" name="Content Placeholder 3"/>
          <p:cNvSpPr>
            <a:spLocks noGrp="1"/>
          </p:cNvSpPr>
          <p:nvPr>
            <p:ph sz="quarter" idx="1"/>
          </p:nvPr>
        </p:nvSpPr>
        <p:spPr/>
        <p:txBody>
          <a:bodyPr/>
          <a:lstStyle/>
          <a:p>
            <a:r>
              <a:rPr lang="en-US" smtClean="0"/>
              <a:t>3D gesture-based interface with immersive video – see </a:t>
            </a:r>
            <a:r>
              <a:rPr lang="en-US" smtClean="0">
                <a:hlinkClick r:id="rId2"/>
              </a:rPr>
              <a:t>clip on YouTube</a:t>
            </a:r>
            <a:endParaRPr lang="en-US" smtClean="0"/>
          </a:p>
          <a:p>
            <a:pPr lvl="1"/>
            <a:endParaRPr lang="en-US" smtClean="0"/>
          </a:p>
          <a:p>
            <a:pPr lvl="1"/>
            <a:endParaRPr lang="en-US" smtClean="0"/>
          </a:p>
          <a:p>
            <a:pPr lvl="1"/>
            <a:endParaRPr lang="en-US" smtClean="0"/>
          </a:p>
          <a:p>
            <a:pPr lvl="1"/>
            <a:endParaRPr lang="en-US" smtClean="0"/>
          </a:p>
          <a:p>
            <a:pPr lvl="1"/>
            <a:endParaRPr lang="en-US" smtClean="0"/>
          </a:p>
          <a:p>
            <a:pPr lvl="1"/>
            <a:endParaRPr lang="en-US" smtClean="0"/>
          </a:p>
          <a:p>
            <a:pPr lvl="1">
              <a:buNone/>
            </a:pPr>
            <a:r>
              <a:rPr lang="en-US" smtClean="0"/>
              <a:t>	</a:t>
            </a:r>
            <a:r>
              <a:rPr lang="en-US" sz="2000" smtClean="0"/>
              <a:t>Image © 2002 DreamWorks LLC and Twentieth Century Fox</a:t>
            </a:r>
          </a:p>
          <a:p>
            <a:pPr lvl="1"/>
            <a:r>
              <a:rPr lang="en-US" smtClean="0"/>
              <a:t>Starting to happen now – See </a:t>
            </a:r>
            <a:r>
              <a:rPr lang="en-US" smtClean="0">
                <a:hlinkClick r:id="rId3"/>
              </a:rPr>
              <a:t>Project Maestro from Cynergy Labs</a:t>
            </a:r>
            <a:endParaRPr lang="en-US" dirty="0"/>
          </a:p>
        </p:txBody>
      </p:sp>
      <p:pic>
        <p:nvPicPr>
          <p:cNvPr id="190466" name="Picture 2"/>
          <p:cNvPicPr>
            <a:picLocks noChangeAspect="1" noChangeArrowheads="1"/>
          </p:cNvPicPr>
          <p:nvPr/>
        </p:nvPicPr>
        <p:blipFill>
          <a:blip r:embed="rId4" cstate="print"/>
          <a:srcRect/>
          <a:stretch>
            <a:fillRect/>
          </a:stretch>
        </p:blipFill>
        <p:spPr bwMode="auto">
          <a:xfrm>
            <a:off x="1219200" y="2133600"/>
            <a:ext cx="6096000" cy="25298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dirty="0" smtClean="0"/>
              <a:t>Common Interaction </a:t>
            </a:r>
            <a:r>
              <a:rPr lang="en-US" dirty="0"/>
              <a:t>Styles</a:t>
            </a:r>
          </a:p>
        </p:txBody>
      </p:sp>
      <p:sp>
        <p:nvSpPr>
          <p:cNvPr id="141315" name="Rectangle 3"/>
          <p:cNvSpPr>
            <a:spLocks noGrp="1" noChangeArrowheads="1"/>
          </p:cNvSpPr>
          <p:nvPr>
            <p:ph type="body" idx="1"/>
          </p:nvPr>
        </p:nvSpPr>
        <p:spPr/>
        <p:txBody>
          <a:bodyPr/>
          <a:lstStyle/>
          <a:p>
            <a:pPr>
              <a:lnSpc>
                <a:spcPct val="80000"/>
              </a:lnSpc>
            </a:pPr>
            <a:r>
              <a:rPr lang="en-US" sz="2800" dirty="0"/>
              <a:t>Command </a:t>
            </a:r>
            <a:r>
              <a:rPr lang="en-US" sz="2800" dirty="0" smtClean="0"/>
              <a:t>Line (or Command Language)</a:t>
            </a:r>
            <a:endParaRPr lang="en-US" sz="2800" dirty="0"/>
          </a:p>
          <a:p>
            <a:pPr>
              <a:lnSpc>
                <a:spcPct val="80000"/>
              </a:lnSpc>
            </a:pPr>
            <a:r>
              <a:rPr lang="en-US" sz="2800" dirty="0"/>
              <a:t>Menu-Based Interface</a:t>
            </a:r>
          </a:p>
          <a:p>
            <a:pPr>
              <a:lnSpc>
                <a:spcPct val="80000"/>
              </a:lnSpc>
            </a:pPr>
            <a:r>
              <a:rPr lang="en-US" sz="2800" dirty="0"/>
              <a:t>Form Fill-In</a:t>
            </a:r>
          </a:p>
          <a:p>
            <a:pPr>
              <a:lnSpc>
                <a:spcPct val="80000"/>
              </a:lnSpc>
            </a:pPr>
            <a:r>
              <a:rPr lang="en-US" sz="2800" dirty="0"/>
              <a:t>Question and Answer</a:t>
            </a:r>
          </a:p>
          <a:p>
            <a:pPr>
              <a:lnSpc>
                <a:spcPct val="80000"/>
              </a:lnSpc>
            </a:pPr>
            <a:r>
              <a:rPr lang="en-US" sz="2800" dirty="0"/>
              <a:t>Direct Manipulation</a:t>
            </a:r>
          </a:p>
          <a:p>
            <a:pPr>
              <a:lnSpc>
                <a:spcPct val="80000"/>
              </a:lnSpc>
            </a:pPr>
            <a:r>
              <a:rPr lang="en-US" sz="2800" dirty="0"/>
              <a:t>Metaphors</a:t>
            </a:r>
          </a:p>
          <a:p>
            <a:pPr>
              <a:lnSpc>
                <a:spcPct val="80000"/>
              </a:lnSpc>
            </a:pPr>
            <a:r>
              <a:rPr lang="en-US" sz="2800" dirty="0"/>
              <a:t>Web Navigation</a:t>
            </a:r>
          </a:p>
          <a:p>
            <a:pPr>
              <a:lnSpc>
                <a:spcPct val="80000"/>
              </a:lnSpc>
            </a:pPr>
            <a:r>
              <a:rPr lang="en-US" sz="2800" dirty="0" smtClean="0"/>
              <a:t>Natural </a:t>
            </a:r>
            <a:r>
              <a:rPr lang="en-US" sz="2800" dirty="0"/>
              <a:t>Language</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70</a:t>
            </a:fld>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r>
              <a:rPr lang="en-US"/>
              <a:t>Interaction Styles - </a:t>
            </a:r>
            <a:r>
              <a:rPr lang="en-US" b="0" i="1"/>
              <a:t>Command Line</a:t>
            </a:r>
          </a:p>
        </p:txBody>
      </p:sp>
      <p:sp>
        <p:nvSpPr>
          <p:cNvPr id="164867" name="Rectangle 3"/>
          <p:cNvSpPr>
            <a:spLocks noGrp="1" noChangeArrowheads="1"/>
          </p:cNvSpPr>
          <p:nvPr>
            <p:ph type="body" idx="1"/>
          </p:nvPr>
        </p:nvSpPr>
        <p:spPr/>
        <p:txBody>
          <a:bodyPr/>
          <a:lstStyle/>
          <a:p>
            <a:r>
              <a:rPr lang="en-US" dirty="0"/>
              <a:t>Command-line interfaces are fast and </a:t>
            </a:r>
            <a:r>
              <a:rPr lang="en-US" dirty="0" smtClean="0"/>
              <a:t>powerful</a:t>
            </a:r>
            <a:endParaRPr lang="en-US" dirty="0"/>
          </a:p>
          <a:p>
            <a:pPr lvl="1"/>
            <a:r>
              <a:rPr lang="en-US" dirty="0"/>
              <a:t>Many commands are abbreviated</a:t>
            </a:r>
          </a:p>
          <a:p>
            <a:pPr lvl="2"/>
            <a:r>
              <a:rPr lang="en-US" dirty="0"/>
              <a:t>quick and efficient</a:t>
            </a:r>
          </a:p>
          <a:p>
            <a:pPr lvl="1"/>
            <a:r>
              <a:rPr lang="en-US" dirty="0"/>
              <a:t>Commands can be applied to many objects simultaneously</a:t>
            </a:r>
          </a:p>
          <a:p>
            <a:pPr lvl="2"/>
            <a:r>
              <a:rPr lang="en-US" dirty="0"/>
              <a:t>fast input</a:t>
            </a:r>
          </a:p>
          <a:p>
            <a:pPr lvl="1"/>
            <a:r>
              <a:rPr lang="en-US" dirty="0"/>
              <a:t>Some commands have multiple parameters that can be set and altered</a:t>
            </a:r>
          </a:p>
          <a:p>
            <a:pPr lvl="2"/>
            <a:r>
              <a:rPr lang="en-US" dirty="0"/>
              <a:t>precise and flexible</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71</a:t>
            </a:fld>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t>Interaction Styles - </a:t>
            </a:r>
            <a:r>
              <a:rPr lang="en-US" b="0" i="1"/>
              <a:t>Command Line</a:t>
            </a:r>
          </a:p>
        </p:txBody>
      </p:sp>
      <p:sp>
        <p:nvSpPr>
          <p:cNvPr id="165891" name="Rectangle 3"/>
          <p:cNvSpPr>
            <a:spLocks noGrp="1" noChangeArrowheads="1"/>
          </p:cNvSpPr>
          <p:nvPr>
            <p:ph type="body" idx="1"/>
          </p:nvPr>
        </p:nvSpPr>
        <p:spPr/>
        <p:txBody>
          <a:bodyPr/>
          <a:lstStyle/>
          <a:p>
            <a:pPr>
              <a:lnSpc>
                <a:spcPct val="90000"/>
              </a:lnSpc>
            </a:pPr>
            <a:r>
              <a:rPr lang="en-US" sz="2800" dirty="0"/>
              <a:t>Command Line and </a:t>
            </a:r>
            <a:r>
              <a:rPr lang="en-US" sz="2800" dirty="0" smtClean="0"/>
              <a:t>the EEAC</a:t>
            </a:r>
            <a:endParaRPr lang="en-US" sz="2800" dirty="0"/>
          </a:p>
          <a:p>
            <a:pPr lvl="1">
              <a:lnSpc>
                <a:spcPct val="90000"/>
              </a:lnSpc>
            </a:pPr>
            <a:r>
              <a:rPr lang="en-US" sz="2400" dirty="0"/>
              <a:t>Intention formation, specification of the action, and the execution stages are complex</a:t>
            </a:r>
          </a:p>
          <a:p>
            <a:pPr lvl="1">
              <a:lnSpc>
                <a:spcPct val="90000"/>
              </a:lnSpc>
            </a:pPr>
            <a:r>
              <a:rPr lang="en-US" sz="2400" dirty="0"/>
              <a:t>Requires a rather accurate mental model of the computer’s internal processing</a:t>
            </a:r>
          </a:p>
          <a:p>
            <a:pPr lvl="1">
              <a:lnSpc>
                <a:spcPct val="90000"/>
              </a:lnSpc>
            </a:pPr>
            <a:endParaRPr lang="en-US" sz="2400" dirty="0"/>
          </a:p>
          <a:p>
            <a:pPr>
              <a:lnSpc>
                <a:spcPct val="90000"/>
              </a:lnSpc>
            </a:pPr>
            <a:r>
              <a:rPr lang="en-US" sz="2800" dirty="0"/>
              <a:t>Command Line and the Interaction Framework</a:t>
            </a:r>
          </a:p>
          <a:p>
            <a:pPr lvl="1">
              <a:lnSpc>
                <a:spcPct val="90000"/>
              </a:lnSpc>
            </a:pPr>
            <a:r>
              <a:rPr lang="en-US" sz="2400" dirty="0"/>
              <a:t>Translating the user’s task language into the input language requires knowledge of the core language</a:t>
            </a:r>
          </a:p>
          <a:p>
            <a:pPr lvl="1">
              <a:lnSpc>
                <a:spcPct val="90000"/>
              </a:lnSpc>
            </a:pPr>
            <a:r>
              <a:rPr lang="en-US" sz="2400" dirty="0"/>
              <a:t>The output language can be confusing for inexperienced users - there is very little feedback</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72</a:t>
            </a:fld>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r>
              <a:rPr lang="en-US"/>
              <a:t>Interaction Styles - </a:t>
            </a:r>
            <a:r>
              <a:rPr lang="en-US" b="0" i="1"/>
              <a:t>Command Line</a:t>
            </a:r>
          </a:p>
        </p:txBody>
      </p:sp>
      <p:sp>
        <p:nvSpPr>
          <p:cNvPr id="167939" name="Rectangle 3"/>
          <p:cNvSpPr>
            <a:spLocks noGrp="1" noChangeArrowheads="1"/>
          </p:cNvSpPr>
          <p:nvPr>
            <p:ph type="body" idx="1"/>
          </p:nvPr>
        </p:nvSpPr>
        <p:spPr/>
        <p:txBody>
          <a:bodyPr/>
          <a:lstStyle/>
          <a:p>
            <a:r>
              <a:rPr lang="en-US"/>
              <a:t>Advantages of command-line interfaces:</a:t>
            </a:r>
          </a:p>
          <a:p>
            <a:pPr lvl="1"/>
            <a:r>
              <a:rPr lang="en-US"/>
              <a:t>Suitable for repetitive tasks</a:t>
            </a:r>
          </a:p>
          <a:p>
            <a:pPr lvl="1"/>
            <a:r>
              <a:rPr lang="en-US"/>
              <a:t>Advantageous for expert users</a:t>
            </a:r>
          </a:p>
          <a:p>
            <a:pPr lvl="1"/>
            <a:r>
              <a:rPr lang="en-US"/>
              <a:t>Offer direct access to system functionality</a:t>
            </a:r>
          </a:p>
          <a:p>
            <a:pPr lvl="1"/>
            <a:r>
              <a:rPr lang="en-US"/>
              <a:t>Efficient and powerful</a:t>
            </a:r>
          </a:p>
          <a:p>
            <a:pPr lvl="1"/>
            <a:r>
              <a:rPr lang="en-US"/>
              <a:t>Not encumbered with graphic controls</a:t>
            </a:r>
          </a:p>
          <a:p>
            <a:pPr lvl="2"/>
            <a:r>
              <a:rPr lang="en-US"/>
              <a:t>Low visual load</a:t>
            </a:r>
          </a:p>
          <a:p>
            <a:pPr lvl="2"/>
            <a:r>
              <a:rPr lang="en-US"/>
              <a:t>Not taxing on system resources</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73</a:t>
            </a:fld>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Interaction Styles - </a:t>
            </a:r>
            <a:r>
              <a:rPr lang="en-US" b="0" i="1"/>
              <a:t>Command Line</a:t>
            </a:r>
          </a:p>
        </p:txBody>
      </p:sp>
      <p:sp>
        <p:nvSpPr>
          <p:cNvPr id="168963" name="Rectangle 3"/>
          <p:cNvSpPr>
            <a:spLocks noGrp="1" noChangeArrowheads="1"/>
          </p:cNvSpPr>
          <p:nvPr>
            <p:ph type="body" idx="1"/>
          </p:nvPr>
        </p:nvSpPr>
        <p:spPr/>
        <p:txBody>
          <a:bodyPr/>
          <a:lstStyle/>
          <a:p>
            <a:r>
              <a:rPr lang="en-US"/>
              <a:t>Disadvantages of command-line interfaces:</a:t>
            </a:r>
          </a:p>
          <a:p>
            <a:pPr lvl="1"/>
            <a:r>
              <a:rPr lang="en-US"/>
              <a:t>Low command retention</a:t>
            </a:r>
          </a:p>
          <a:p>
            <a:pPr lvl="1"/>
            <a:r>
              <a:rPr lang="en-US"/>
              <a:t>Steep learning curve</a:t>
            </a:r>
          </a:p>
          <a:p>
            <a:pPr lvl="1"/>
            <a:r>
              <a:rPr lang="en-US"/>
              <a:t>High error rates</a:t>
            </a:r>
          </a:p>
          <a:p>
            <a:pPr lvl="1"/>
            <a:r>
              <a:rPr lang="en-US"/>
              <a:t>Heavy reliance on memory</a:t>
            </a:r>
          </a:p>
          <a:p>
            <a:pPr lvl="1"/>
            <a:r>
              <a:rPr lang="en-US"/>
              <a:t>Frustrating for novice users</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74</a:t>
            </a:fld>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normAutofit fontScale="90000"/>
          </a:bodyPr>
          <a:lstStyle/>
          <a:p>
            <a:r>
              <a:rPr lang="en-US"/>
              <a:t>Interaction Styles - </a:t>
            </a:r>
            <a:r>
              <a:rPr lang="en-US" b="0" i="1"/>
              <a:t>Menu-Based Interface</a:t>
            </a:r>
          </a:p>
        </p:txBody>
      </p:sp>
      <p:sp>
        <p:nvSpPr>
          <p:cNvPr id="169987" name="Rectangle 3"/>
          <p:cNvSpPr>
            <a:spLocks noGrp="1" noChangeArrowheads="1"/>
          </p:cNvSpPr>
          <p:nvPr>
            <p:ph type="body" idx="1"/>
          </p:nvPr>
        </p:nvSpPr>
        <p:spPr/>
        <p:txBody>
          <a:bodyPr/>
          <a:lstStyle/>
          <a:p>
            <a:r>
              <a:rPr lang="en-US"/>
              <a:t>Menu-driven interfaces present users with sequential hierarchal menus that offer lists of functions.</a:t>
            </a:r>
          </a:p>
          <a:p>
            <a:pPr lvl="1"/>
            <a:r>
              <a:rPr lang="en-US"/>
              <a:t>Textual: key-in number of option</a:t>
            </a:r>
          </a:p>
          <a:p>
            <a:pPr lvl="1"/>
            <a:r>
              <a:rPr lang="en-US"/>
              <a:t>Graphical: use arrow keys or pointing device</a:t>
            </a:r>
          </a:p>
          <a:p>
            <a:pPr>
              <a:buFontTx/>
              <a:buNone/>
            </a:pPr>
            <a:endParaRPr lang="en-US"/>
          </a:p>
          <a:p>
            <a:pPr>
              <a:buFontTx/>
              <a:buNone/>
            </a:pPr>
            <a:endParaRPr lang="en-US"/>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75</a:t>
            </a:fld>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ormAutofit fontScale="90000"/>
          </a:bodyPr>
          <a:lstStyle/>
          <a:p>
            <a:r>
              <a:rPr lang="en-US" dirty="0" smtClean="0"/>
              <a:t>Interaction Styles - </a:t>
            </a:r>
            <a:r>
              <a:rPr lang="en-US" i="1" dirty="0" smtClean="0"/>
              <a:t>Menu-Based Interface</a:t>
            </a:r>
            <a:endParaRPr lang="en-US" i="1" dirty="0"/>
          </a:p>
        </p:txBody>
      </p:sp>
      <p:sp>
        <p:nvSpPr>
          <p:cNvPr id="6" name="Slide Number Placeholder 5"/>
          <p:cNvSpPr>
            <a:spLocks noGrp="1"/>
          </p:cNvSpPr>
          <p:nvPr>
            <p:ph type="sldNum" sz="quarter" idx="12"/>
          </p:nvPr>
        </p:nvSpPr>
        <p:spPr/>
        <p:txBody>
          <a:bodyPr/>
          <a:lstStyle/>
          <a:p>
            <a:fld id="{24F216E5-FB6D-43AB-9281-4930A28EB8CA}" type="slidenum">
              <a:rPr lang="en-US" smtClean="0"/>
              <a:pPr/>
              <a:t>76</a:t>
            </a:fld>
            <a:endParaRPr lang="en-US" dirty="0"/>
          </a:p>
        </p:txBody>
      </p:sp>
      <p:sp>
        <p:nvSpPr>
          <p:cNvPr id="171011" name="Rectangle 3"/>
          <p:cNvSpPr>
            <a:spLocks noGrp="1" noChangeArrowheads="1"/>
          </p:cNvSpPr>
          <p:nvPr>
            <p:ph type="body" idx="1"/>
          </p:nvPr>
        </p:nvSpPr>
        <p:spPr/>
        <p:txBody>
          <a:bodyPr/>
          <a:lstStyle/>
          <a:p>
            <a:endParaRPr lang="en-US" smtClean="0"/>
          </a:p>
          <a:p>
            <a:r>
              <a:rPr lang="en-US" smtClean="0"/>
              <a:t>Menus are based on recognition as opposed to recall</a:t>
            </a:r>
          </a:p>
          <a:p>
            <a:endParaRPr lang="en-US" smtClean="0"/>
          </a:p>
          <a:p>
            <a:r>
              <a:rPr lang="en-US" smtClean="0"/>
              <a:t>No need to remember commands</a:t>
            </a:r>
          </a:p>
          <a:p>
            <a:r>
              <a:rPr lang="en-US" smtClean="0"/>
              <a:t>Users search from a list of possible choices</a:t>
            </a:r>
          </a:p>
          <a:p>
            <a:r>
              <a:rPr lang="en-US" smtClean="0"/>
              <a:t>List provides constraints</a:t>
            </a:r>
          </a:p>
          <a:p>
            <a:r>
              <a:rPr lang="en-US" smtClean="0"/>
              <a:t>Appropriate for small screens (iPod)</a:t>
            </a:r>
            <a:endParaRPr lang="en-US"/>
          </a:p>
        </p:txBody>
      </p:sp>
      <p:pic>
        <p:nvPicPr>
          <p:cNvPr id="171013" name="Picture 5" descr="Figure2-8"/>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980113" y="4114800"/>
            <a:ext cx="3163887" cy="1828800"/>
          </a:xfrm>
          <a:prstGeom prst="rect">
            <a:avLst/>
          </a:prstGeom>
          <a:noFill/>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normAutofit fontScale="90000"/>
          </a:bodyPr>
          <a:lstStyle/>
          <a:p>
            <a:r>
              <a:rPr lang="en-US" dirty="0" smtClean="0"/>
              <a:t>Interaction Styles - </a:t>
            </a:r>
            <a:r>
              <a:rPr lang="en-US" i="1" dirty="0" smtClean="0"/>
              <a:t>Menu-Based Interface</a:t>
            </a:r>
            <a:endParaRPr lang="en-US" i="1" dirty="0"/>
          </a:p>
        </p:txBody>
      </p:sp>
      <p:sp>
        <p:nvSpPr>
          <p:cNvPr id="4" name="Slide Number Placeholder 3"/>
          <p:cNvSpPr>
            <a:spLocks noGrp="1"/>
          </p:cNvSpPr>
          <p:nvPr>
            <p:ph type="sldNum" sz="quarter" idx="12"/>
          </p:nvPr>
        </p:nvSpPr>
        <p:spPr/>
        <p:txBody>
          <a:bodyPr/>
          <a:lstStyle/>
          <a:p>
            <a:fld id="{24F216E5-FB6D-43AB-9281-4930A28EB8CA}" type="slidenum">
              <a:rPr lang="en-US" smtClean="0"/>
              <a:pPr/>
              <a:t>77</a:t>
            </a:fld>
            <a:endParaRPr lang="en-US" dirty="0"/>
          </a:p>
        </p:txBody>
      </p:sp>
      <p:sp>
        <p:nvSpPr>
          <p:cNvPr id="172035" name="Rectangle 3"/>
          <p:cNvSpPr>
            <a:spLocks noGrp="1" noChangeArrowheads="1"/>
          </p:cNvSpPr>
          <p:nvPr>
            <p:ph type="body" idx="1"/>
          </p:nvPr>
        </p:nvSpPr>
        <p:spPr/>
        <p:txBody>
          <a:bodyPr/>
          <a:lstStyle/>
          <a:p>
            <a:r>
              <a:rPr lang="en-US" dirty="0" smtClean="0"/>
              <a:t>Menu-based interfaces and the EEAC</a:t>
            </a:r>
          </a:p>
          <a:p>
            <a:endParaRPr lang="en-US" dirty="0" smtClean="0"/>
          </a:p>
          <a:p>
            <a:pPr lvl="1"/>
            <a:r>
              <a:rPr lang="en-US" dirty="0" smtClean="0"/>
              <a:t>Menu constraints can help the user to form the proper intentions and specify the proper action sequence</a:t>
            </a:r>
          </a:p>
          <a:p>
            <a:pPr lvl="1"/>
            <a:endParaRPr lang="en-US" dirty="0" smtClean="0"/>
          </a:p>
          <a:p>
            <a:pPr lvl="1"/>
            <a:r>
              <a:rPr lang="en-US" dirty="0" smtClean="0"/>
              <a:t>Provide a context to evaluate the output language</a:t>
            </a:r>
          </a:p>
          <a:p>
            <a:pPr lvl="1"/>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normAutofit fontScale="90000"/>
          </a:bodyPr>
          <a:lstStyle/>
          <a:p>
            <a:r>
              <a:rPr lang="en-US" dirty="0" smtClean="0"/>
              <a:t>Interaction Styles - </a:t>
            </a:r>
            <a:r>
              <a:rPr lang="en-US" i="1" dirty="0" smtClean="0"/>
              <a:t>Menu-Based Interface</a:t>
            </a:r>
            <a:endParaRPr lang="en-US" i="1" dirty="0"/>
          </a:p>
        </p:txBody>
      </p:sp>
      <p:sp>
        <p:nvSpPr>
          <p:cNvPr id="4" name="Slide Number Placeholder 3"/>
          <p:cNvSpPr>
            <a:spLocks noGrp="1"/>
          </p:cNvSpPr>
          <p:nvPr>
            <p:ph type="sldNum" sz="quarter" idx="12"/>
          </p:nvPr>
        </p:nvSpPr>
        <p:spPr/>
        <p:txBody>
          <a:bodyPr/>
          <a:lstStyle/>
          <a:p>
            <a:fld id="{24F216E5-FB6D-43AB-9281-4930A28EB8CA}" type="slidenum">
              <a:rPr lang="en-US" smtClean="0"/>
              <a:pPr/>
              <a:t>78</a:t>
            </a:fld>
            <a:endParaRPr lang="en-US" dirty="0"/>
          </a:p>
        </p:txBody>
      </p:sp>
      <p:sp>
        <p:nvSpPr>
          <p:cNvPr id="173059" name="Rectangle 3"/>
          <p:cNvSpPr>
            <a:spLocks noGrp="1" noChangeArrowheads="1"/>
          </p:cNvSpPr>
          <p:nvPr>
            <p:ph type="body" idx="1"/>
          </p:nvPr>
        </p:nvSpPr>
        <p:spPr/>
        <p:txBody>
          <a:bodyPr/>
          <a:lstStyle/>
          <a:p>
            <a:r>
              <a:rPr lang="en-US" dirty="0" smtClean="0"/>
              <a:t>Menu-based interfaces and :</a:t>
            </a:r>
          </a:p>
          <a:p>
            <a:pPr lvl="1"/>
            <a:r>
              <a:rPr lang="en-US" dirty="0" smtClean="0"/>
              <a:t>Mental Models</a:t>
            </a:r>
          </a:p>
          <a:p>
            <a:pPr lvl="2"/>
            <a:r>
              <a:rPr lang="en-US" dirty="0" smtClean="0"/>
              <a:t>Menu construction has a direct impact on user’s mental model</a:t>
            </a:r>
          </a:p>
          <a:p>
            <a:pPr lvl="1"/>
            <a:r>
              <a:rPr lang="en-US" dirty="0" smtClean="0"/>
              <a:t>Affordances</a:t>
            </a:r>
          </a:p>
          <a:p>
            <a:pPr lvl="2"/>
            <a:r>
              <a:rPr lang="en-US" dirty="0" smtClean="0"/>
              <a:t>Menu elements present affordances</a:t>
            </a:r>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normAutofit fontScale="90000"/>
          </a:bodyPr>
          <a:lstStyle/>
          <a:p>
            <a:r>
              <a:rPr lang="en-US"/>
              <a:t>Interaction Styles - </a:t>
            </a:r>
            <a:r>
              <a:rPr lang="en-US" b="0" i="1"/>
              <a:t>Menu-Based Interface</a:t>
            </a:r>
          </a:p>
        </p:txBody>
      </p:sp>
      <p:sp>
        <p:nvSpPr>
          <p:cNvPr id="174083" name="Rectangle 3"/>
          <p:cNvSpPr>
            <a:spLocks noGrp="1" noChangeArrowheads="1"/>
          </p:cNvSpPr>
          <p:nvPr>
            <p:ph type="body" idx="1"/>
          </p:nvPr>
        </p:nvSpPr>
        <p:spPr>
          <a:xfrm>
            <a:off x="304800" y="1600200"/>
            <a:ext cx="8610600" cy="4572000"/>
          </a:xfrm>
        </p:spPr>
        <p:txBody>
          <a:bodyPr/>
          <a:lstStyle/>
          <a:p>
            <a:pPr>
              <a:lnSpc>
                <a:spcPct val="90000"/>
              </a:lnSpc>
            </a:pPr>
            <a:r>
              <a:rPr lang="en-US" sz="2800"/>
              <a:t>Most menus are a variation on a few basic categories:</a:t>
            </a:r>
          </a:p>
          <a:p>
            <a:pPr>
              <a:lnSpc>
                <a:spcPct val="90000"/>
              </a:lnSpc>
              <a:buFontTx/>
              <a:buNone/>
            </a:pPr>
            <a:r>
              <a:rPr lang="en-US" sz="2400"/>
              <a:t>			</a:t>
            </a:r>
          </a:p>
          <a:p>
            <a:pPr>
              <a:lnSpc>
                <a:spcPct val="90000"/>
              </a:lnSpc>
              <a:buFontTx/>
              <a:buNone/>
            </a:pPr>
            <a:endParaRPr lang="en-US" sz="2400"/>
          </a:p>
          <a:p>
            <a:pPr>
              <a:lnSpc>
                <a:spcPct val="90000"/>
              </a:lnSpc>
              <a:buFontTx/>
              <a:buNone/>
            </a:pPr>
            <a:r>
              <a:rPr lang="en-US" sz="2400"/>
              <a:t>		</a:t>
            </a:r>
          </a:p>
          <a:p>
            <a:pPr>
              <a:lnSpc>
                <a:spcPct val="90000"/>
              </a:lnSpc>
              <a:buFontTx/>
              <a:buNone/>
            </a:pPr>
            <a:r>
              <a:rPr lang="en-US" sz="2400"/>
              <a:t>		Single		Sequential		 Hierarchal 		</a:t>
            </a:r>
          </a:p>
          <a:p>
            <a:pPr>
              <a:lnSpc>
                <a:spcPct val="90000"/>
              </a:lnSpc>
              <a:buFontTx/>
              <a:buNone/>
            </a:pPr>
            <a:r>
              <a:rPr lang="en-US" sz="2400"/>
              <a:t>			</a:t>
            </a:r>
          </a:p>
          <a:p>
            <a:pPr>
              <a:lnSpc>
                <a:spcPct val="90000"/>
              </a:lnSpc>
              <a:buFontTx/>
              <a:buNone/>
            </a:pPr>
            <a:endParaRPr lang="en-US" sz="2400"/>
          </a:p>
          <a:p>
            <a:pPr>
              <a:lnSpc>
                <a:spcPct val="90000"/>
              </a:lnSpc>
              <a:buFontTx/>
              <a:buNone/>
            </a:pPr>
            <a:endParaRPr lang="en-US" sz="2400"/>
          </a:p>
          <a:p>
            <a:pPr>
              <a:lnSpc>
                <a:spcPct val="90000"/>
              </a:lnSpc>
              <a:buFontTx/>
              <a:buNone/>
            </a:pPr>
            <a:r>
              <a:rPr lang="en-US" sz="2400"/>
              <a:t>								</a:t>
            </a:r>
          </a:p>
          <a:p>
            <a:pPr algn="ctr">
              <a:lnSpc>
                <a:spcPct val="90000"/>
              </a:lnSpc>
              <a:buFontTx/>
              <a:buNone/>
            </a:pPr>
            <a:endParaRPr lang="en-US" sz="2400"/>
          </a:p>
          <a:p>
            <a:pPr algn="ctr">
              <a:lnSpc>
                <a:spcPct val="90000"/>
              </a:lnSpc>
              <a:buFontTx/>
              <a:buNone/>
            </a:pPr>
            <a:r>
              <a:rPr lang="en-US" sz="2400"/>
              <a:t>Star network		Web network</a:t>
            </a:r>
          </a:p>
        </p:txBody>
      </p:sp>
      <p:pic>
        <p:nvPicPr>
          <p:cNvPr id="174084" name="Picture 4" descr="Figure2-9e"/>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257800" y="3733800"/>
            <a:ext cx="1689100" cy="1908175"/>
          </a:xfrm>
          <a:prstGeom prst="rect">
            <a:avLst/>
          </a:prstGeom>
          <a:noFill/>
        </p:spPr>
      </p:pic>
      <p:pic>
        <p:nvPicPr>
          <p:cNvPr id="174085" name="Picture 5" descr="Figure2-9d"/>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09800" y="3733800"/>
            <a:ext cx="1762125" cy="1938338"/>
          </a:xfrm>
          <a:prstGeom prst="rect">
            <a:avLst/>
          </a:prstGeom>
          <a:noFill/>
        </p:spPr>
      </p:pic>
      <p:pic>
        <p:nvPicPr>
          <p:cNvPr id="174086" name="Picture 6" descr="Figure2-9c"/>
          <p:cNvPicPr>
            <a:picLocks noChangeAspect="1" noChangeArrowheads="1"/>
          </p:cNvPicPr>
          <p:nvPr/>
        </p:nvPicPr>
        <p:blipFill>
          <a:blip r:embed="rId4" cstate="print"/>
          <a:srcRect/>
          <a:stretch>
            <a:fillRect/>
          </a:stretch>
        </p:blipFill>
        <p:spPr bwMode="auto">
          <a:xfrm>
            <a:off x="5257800" y="2209800"/>
            <a:ext cx="2987675" cy="1030288"/>
          </a:xfrm>
          <a:prstGeom prst="rect">
            <a:avLst/>
          </a:prstGeom>
          <a:noFill/>
        </p:spPr>
      </p:pic>
      <p:pic>
        <p:nvPicPr>
          <p:cNvPr id="174087" name="Picture 7" descr="Figure2-9b"/>
          <p:cNvPicPr>
            <a:picLocks noChangeAspect="1" noChangeArrowheads="1"/>
          </p:cNvPicPr>
          <p:nvPr/>
        </p:nvPicPr>
        <p:blipFill>
          <a:blip r:embed="rId5" cstate="print"/>
          <a:srcRect/>
          <a:stretch>
            <a:fillRect/>
          </a:stretch>
        </p:blipFill>
        <p:spPr bwMode="auto">
          <a:xfrm>
            <a:off x="3124200" y="2895600"/>
            <a:ext cx="1487488" cy="268288"/>
          </a:xfrm>
          <a:prstGeom prst="rect">
            <a:avLst/>
          </a:prstGeom>
          <a:noFill/>
        </p:spPr>
      </p:pic>
      <p:pic>
        <p:nvPicPr>
          <p:cNvPr id="174088" name="Picture 8" descr="Figure2-9a"/>
          <p:cNvPicPr>
            <a:picLocks noChangeAspect="1" noChangeArrowheads="1"/>
          </p:cNvPicPr>
          <p:nvPr/>
        </p:nvPicPr>
        <p:blipFill>
          <a:blip r:embed="rId6" cstate="print"/>
          <a:srcRect/>
          <a:stretch>
            <a:fillRect/>
          </a:stretch>
        </p:blipFill>
        <p:spPr bwMode="auto">
          <a:xfrm>
            <a:off x="1447800" y="2819400"/>
            <a:ext cx="512763" cy="401638"/>
          </a:xfrm>
          <a:prstGeom prst="rect">
            <a:avLst/>
          </a:prstGeom>
          <a:noFill/>
        </p:spPr>
      </p:pic>
      <p:sp>
        <p:nvSpPr>
          <p:cNvPr id="9" name="Slide Number Placeholder 8"/>
          <p:cNvSpPr>
            <a:spLocks noGrp="1"/>
          </p:cNvSpPr>
          <p:nvPr>
            <p:ph type="sldNum" sz="quarter" idx="12"/>
          </p:nvPr>
        </p:nvSpPr>
        <p:spPr/>
        <p:txBody>
          <a:bodyPr/>
          <a:lstStyle/>
          <a:p>
            <a:pPr>
              <a:defRPr/>
            </a:pPr>
            <a:fld id="{24F216E5-FB6D-43AB-9281-4930A28EB8CA}" type="slidenum">
              <a:rPr lang="en-US" smtClean="0"/>
              <a:pPr>
                <a:defRPr/>
              </a:pPr>
              <a:t>79</a:t>
            </a:fld>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mtClean="0"/>
              <a:t>What is HCI?</a:t>
            </a:r>
            <a:endParaRPr lang="en-US" dirty="0"/>
          </a:p>
        </p:txBody>
      </p:sp>
      <p:sp>
        <p:nvSpPr>
          <p:cNvPr id="4" name="Slide Number Placeholder 3"/>
          <p:cNvSpPr>
            <a:spLocks noGrp="1"/>
          </p:cNvSpPr>
          <p:nvPr>
            <p:ph type="sldNum" sz="quarter" idx="12"/>
          </p:nvPr>
        </p:nvSpPr>
        <p:spPr/>
        <p:txBody>
          <a:bodyPr/>
          <a:lstStyle/>
          <a:p>
            <a:fld id="{24F216E5-FB6D-43AB-9281-4930A28EB8CA}" type="slidenum">
              <a:rPr lang="en-US" smtClean="0"/>
              <a:pPr/>
              <a:t>8</a:t>
            </a:fld>
            <a:endParaRPr lang="en-US" dirty="0"/>
          </a:p>
        </p:txBody>
      </p:sp>
      <p:sp>
        <p:nvSpPr>
          <p:cNvPr id="26627" name="Rectangle 3"/>
          <p:cNvSpPr>
            <a:spLocks noGrp="1" noChangeArrowheads="1"/>
          </p:cNvSpPr>
          <p:nvPr>
            <p:ph type="body" idx="1"/>
          </p:nvPr>
        </p:nvSpPr>
        <p:spPr/>
        <p:txBody>
          <a:bodyPr/>
          <a:lstStyle/>
          <a:p>
            <a:r>
              <a:rPr lang="en-US" smtClean="0"/>
              <a:t>“Human Computer Interaction is a discipline concerned with the design, evaluation and implementation of interactive computing systems for human use and with the study of the major phenomena surrounding them.”</a:t>
            </a:r>
          </a:p>
          <a:p>
            <a:pPr lvl="1"/>
            <a:r>
              <a:rPr lang="en-US" smtClean="0"/>
              <a:t>As defined by the Special Interest Group on Human-Computer Interaction (SIGCHI) of the Association for Computing Machinery (ACM)</a:t>
            </a:r>
          </a:p>
          <a:p>
            <a:endParaRPr lang="en-US" smtClean="0"/>
          </a:p>
          <a:p>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normAutofit fontScale="90000"/>
          </a:bodyPr>
          <a:lstStyle/>
          <a:p>
            <a:r>
              <a:rPr lang="en-US" dirty="0" smtClean="0"/>
              <a:t>Interaction Styles - </a:t>
            </a:r>
            <a:r>
              <a:rPr lang="en-US" i="1" dirty="0" smtClean="0"/>
              <a:t>Menu-Based Interface</a:t>
            </a:r>
            <a:endParaRPr lang="en-US" i="1" dirty="0"/>
          </a:p>
        </p:txBody>
      </p:sp>
      <p:sp>
        <p:nvSpPr>
          <p:cNvPr id="4" name="Slide Number Placeholder 3"/>
          <p:cNvSpPr>
            <a:spLocks noGrp="1"/>
          </p:cNvSpPr>
          <p:nvPr>
            <p:ph type="sldNum" sz="quarter" idx="12"/>
          </p:nvPr>
        </p:nvSpPr>
        <p:spPr/>
        <p:txBody>
          <a:bodyPr/>
          <a:lstStyle/>
          <a:p>
            <a:fld id="{24F216E5-FB6D-43AB-9281-4930A28EB8CA}" type="slidenum">
              <a:rPr lang="en-US" smtClean="0"/>
              <a:pPr/>
              <a:t>80</a:t>
            </a:fld>
            <a:endParaRPr lang="en-US" dirty="0"/>
          </a:p>
        </p:txBody>
      </p:sp>
      <p:sp>
        <p:nvSpPr>
          <p:cNvPr id="175107" name="Rectangle 3"/>
          <p:cNvSpPr>
            <a:spLocks noGrp="1" noChangeArrowheads="1"/>
          </p:cNvSpPr>
          <p:nvPr>
            <p:ph type="body" idx="1"/>
          </p:nvPr>
        </p:nvSpPr>
        <p:spPr/>
        <p:txBody>
          <a:bodyPr/>
          <a:lstStyle/>
          <a:p>
            <a:r>
              <a:rPr lang="en-US" dirty="0" smtClean="0"/>
              <a:t>Advantages of menu-based interfaces:</a:t>
            </a:r>
          </a:p>
          <a:p>
            <a:pPr lvl="1"/>
            <a:r>
              <a:rPr lang="en-US" dirty="0" smtClean="0"/>
              <a:t>Low memory requirements</a:t>
            </a:r>
          </a:p>
          <a:p>
            <a:pPr lvl="1"/>
            <a:r>
              <a:rPr lang="en-US" dirty="0" smtClean="0"/>
              <a:t>Self-explanatory</a:t>
            </a:r>
          </a:p>
          <a:p>
            <a:pPr lvl="1"/>
            <a:r>
              <a:rPr lang="en-US" dirty="0" smtClean="0"/>
              <a:t>Easy to undo errors</a:t>
            </a:r>
          </a:p>
          <a:p>
            <a:pPr lvl="1"/>
            <a:r>
              <a:rPr lang="en-US" dirty="0" smtClean="0"/>
              <a:t>Appropriate for beginners</a:t>
            </a:r>
          </a:p>
          <a:p>
            <a:pPr lvl="1"/>
            <a:endParaRPr lang="en-US" dirty="0" smtClean="0"/>
          </a:p>
          <a:p>
            <a:r>
              <a:rPr lang="en-US" dirty="0" smtClean="0"/>
              <a:t>Disadvantages of menu-based interfaces: </a:t>
            </a:r>
          </a:p>
          <a:p>
            <a:pPr lvl="1"/>
            <a:r>
              <a:rPr lang="en-US" dirty="0" smtClean="0"/>
              <a:t>Rigid and inflexible navigation</a:t>
            </a:r>
          </a:p>
          <a:p>
            <a:pPr lvl="1"/>
            <a:r>
              <a:rPr lang="en-US" dirty="0" smtClean="0"/>
              <a:t>Inefficient for large menu navigation</a:t>
            </a:r>
          </a:p>
          <a:p>
            <a:pPr lvl="1"/>
            <a:r>
              <a:rPr lang="en-US" dirty="0" smtClean="0"/>
              <a:t>Inefficient use of screen real estate</a:t>
            </a:r>
          </a:p>
          <a:p>
            <a:pPr lvl="1"/>
            <a:r>
              <a:rPr lang="en-US" dirty="0" smtClean="0"/>
              <a:t>Slow for expert users</a:t>
            </a:r>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ormAutofit fontScale="90000"/>
          </a:bodyPr>
          <a:lstStyle/>
          <a:p>
            <a:r>
              <a:rPr lang="en-US" dirty="0" smtClean="0"/>
              <a:t>Interaction Styles - </a:t>
            </a:r>
            <a:r>
              <a:rPr lang="en-US" i="1" dirty="0" smtClean="0"/>
              <a:t>Question and Answer</a:t>
            </a:r>
            <a:endParaRPr lang="en-US" i="1" dirty="0"/>
          </a:p>
        </p:txBody>
      </p:sp>
      <p:sp>
        <p:nvSpPr>
          <p:cNvPr id="6" name="Slide Number Placeholder 5"/>
          <p:cNvSpPr>
            <a:spLocks noGrp="1"/>
          </p:cNvSpPr>
          <p:nvPr>
            <p:ph type="sldNum" sz="quarter" idx="12"/>
          </p:nvPr>
        </p:nvSpPr>
        <p:spPr/>
        <p:txBody>
          <a:bodyPr/>
          <a:lstStyle/>
          <a:p>
            <a:fld id="{24F216E5-FB6D-43AB-9281-4930A28EB8CA}" type="slidenum">
              <a:rPr lang="en-US" smtClean="0"/>
              <a:pPr/>
              <a:t>81</a:t>
            </a:fld>
            <a:endParaRPr lang="en-US" dirty="0"/>
          </a:p>
        </p:txBody>
      </p:sp>
      <p:sp>
        <p:nvSpPr>
          <p:cNvPr id="177155" name="Rectangle 3"/>
          <p:cNvSpPr>
            <a:spLocks noGrp="1" noChangeArrowheads="1"/>
          </p:cNvSpPr>
          <p:nvPr>
            <p:ph type="body" idx="1"/>
          </p:nvPr>
        </p:nvSpPr>
        <p:spPr/>
        <p:txBody>
          <a:bodyPr/>
          <a:lstStyle/>
          <a:p>
            <a:r>
              <a:rPr lang="en-US" smtClean="0"/>
              <a:t>Question and answer interfaces are also called wizards</a:t>
            </a:r>
          </a:p>
          <a:p>
            <a:r>
              <a:rPr lang="en-US" smtClean="0"/>
              <a:t>They are restricting for expert users</a:t>
            </a:r>
          </a:p>
          <a:p>
            <a:r>
              <a:rPr lang="en-US" smtClean="0"/>
              <a:t>They are easy for novice users</a:t>
            </a:r>
          </a:p>
          <a:p>
            <a:pPr lvl="1"/>
            <a:r>
              <a:rPr lang="en-US" smtClean="0"/>
              <a:t>However, they may not know the required information</a:t>
            </a:r>
          </a:p>
          <a:p>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normAutofit fontScale="90000"/>
          </a:bodyPr>
          <a:lstStyle/>
          <a:p>
            <a:r>
              <a:rPr lang="en-US"/>
              <a:t>Interaction Styles - </a:t>
            </a:r>
            <a:r>
              <a:rPr lang="en-US" b="0" i="1"/>
              <a:t>Question and Answer</a:t>
            </a:r>
          </a:p>
        </p:txBody>
      </p:sp>
      <p:sp>
        <p:nvSpPr>
          <p:cNvPr id="182275" name="Rectangle 3"/>
          <p:cNvSpPr>
            <a:spLocks noGrp="1" noChangeArrowheads="1"/>
          </p:cNvSpPr>
          <p:nvPr>
            <p:ph type="body" idx="1"/>
          </p:nvPr>
        </p:nvSpPr>
        <p:spPr/>
        <p:txBody>
          <a:bodyPr/>
          <a:lstStyle/>
          <a:p>
            <a:r>
              <a:rPr lang="en-US"/>
              <a:t>Microsoft Add Network Place Wizard</a:t>
            </a:r>
          </a:p>
          <a:p>
            <a:endParaRPr lang="en-US"/>
          </a:p>
          <a:p>
            <a:endParaRPr lang="en-US"/>
          </a:p>
          <a:p>
            <a:endParaRPr lang="en-US"/>
          </a:p>
          <a:p>
            <a:endParaRPr lang="en-US"/>
          </a:p>
          <a:p>
            <a:pPr>
              <a:buFontTx/>
              <a:buNone/>
            </a:pPr>
            <a:r>
              <a:rPr lang="en-US" sz="1600"/>
              <a:t>(a) Add Network Place wizard. (b) Select a service provider. (c) Address of the network place.</a:t>
            </a:r>
          </a:p>
        </p:txBody>
      </p:sp>
      <p:pic>
        <p:nvPicPr>
          <p:cNvPr id="182276" name="Picture 4" descr="Figure2-11a"/>
          <p:cNvPicPr>
            <a:picLocks noChangeAspect="1" noChangeArrowheads="1"/>
          </p:cNvPicPr>
          <p:nvPr/>
        </p:nvPicPr>
        <p:blipFill>
          <a:blip r:embed="rId2" cstate="print"/>
          <a:srcRect/>
          <a:stretch>
            <a:fillRect/>
          </a:stretch>
        </p:blipFill>
        <p:spPr bwMode="auto">
          <a:xfrm>
            <a:off x="381000" y="2286000"/>
            <a:ext cx="2578100" cy="2139950"/>
          </a:xfrm>
          <a:prstGeom prst="rect">
            <a:avLst/>
          </a:prstGeom>
          <a:noFill/>
        </p:spPr>
      </p:pic>
      <p:pic>
        <p:nvPicPr>
          <p:cNvPr id="182277" name="Picture 5" descr="Figure2-11b"/>
          <p:cNvPicPr>
            <a:picLocks noChangeAspect="1" noChangeArrowheads="1"/>
          </p:cNvPicPr>
          <p:nvPr/>
        </p:nvPicPr>
        <p:blipFill>
          <a:blip r:embed="rId3" cstate="print"/>
          <a:srcRect/>
          <a:stretch>
            <a:fillRect/>
          </a:stretch>
        </p:blipFill>
        <p:spPr bwMode="auto">
          <a:xfrm>
            <a:off x="3048000" y="2286000"/>
            <a:ext cx="2571750" cy="2133600"/>
          </a:xfrm>
          <a:prstGeom prst="rect">
            <a:avLst/>
          </a:prstGeom>
          <a:noFill/>
        </p:spPr>
      </p:pic>
      <p:pic>
        <p:nvPicPr>
          <p:cNvPr id="182278" name="Picture 6" descr="Figure2-11c"/>
          <p:cNvPicPr>
            <a:picLocks noChangeAspect="1" noChangeArrowheads="1"/>
          </p:cNvPicPr>
          <p:nvPr/>
        </p:nvPicPr>
        <p:blipFill>
          <a:blip r:embed="rId4" cstate="print"/>
          <a:srcRect/>
          <a:stretch>
            <a:fillRect/>
          </a:stretch>
        </p:blipFill>
        <p:spPr bwMode="auto">
          <a:xfrm>
            <a:off x="5715000" y="2286000"/>
            <a:ext cx="2578100" cy="2133600"/>
          </a:xfrm>
          <a:prstGeom prst="rect">
            <a:avLst/>
          </a:prstGeom>
          <a:noFill/>
        </p:spPr>
      </p:pic>
      <p:sp>
        <p:nvSpPr>
          <p:cNvPr id="182279" name="Oval 7"/>
          <p:cNvSpPr>
            <a:spLocks noChangeArrowheads="1"/>
          </p:cNvSpPr>
          <p:nvPr/>
        </p:nvSpPr>
        <p:spPr bwMode="auto">
          <a:xfrm>
            <a:off x="7772400" y="4114800"/>
            <a:ext cx="609600" cy="381000"/>
          </a:xfrm>
          <a:prstGeom prst="ellipse">
            <a:avLst/>
          </a:prstGeom>
          <a:noFill/>
          <a:ln w="38100">
            <a:solidFill>
              <a:srgbClr val="FF0000"/>
            </a:solidFill>
            <a:round/>
            <a:headEnd/>
            <a:tailEnd/>
          </a:ln>
          <a:effectLst/>
        </p:spPr>
        <p:txBody>
          <a:bodyPr wrap="none" anchor="ctr"/>
          <a:lstStyle/>
          <a:p>
            <a:endParaRPr lang="en-US"/>
          </a:p>
        </p:txBody>
      </p:sp>
      <p:sp>
        <p:nvSpPr>
          <p:cNvPr id="8" name="Slide Number Placeholder 7"/>
          <p:cNvSpPr>
            <a:spLocks noGrp="1"/>
          </p:cNvSpPr>
          <p:nvPr>
            <p:ph type="sldNum" sz="quarter" idx="12"/>
          </p:nvPr>
        </p:nvSpPr>
        <p:spPr/>
        <p:txBody>
          <a:bodyPr/>
          <a:lstStyle/>
          <a:p>
            <a:pPr>
              <a:defRPr/>
            </a:pPr>
            <a:fld id="{24F216E5-FB6D-43AB-9281-4930A28EB8CA}" type="slidenum">
              <a:rPr lang="en-US" smtClean="0"/>
              <a:pPr>
                <a:defRPr/>
              </a:pPr>
              <a:t>82</a:t>
            </a:fld>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normAutofit fontScale="90000"/>
          </a:bodyPr>
          <a:lstStyle/>
          <a:p>
            <a:r>
              <a:rPr lang="en-US" dirty="0" smtClean="0"/>
              <a:t>Interaction Styles - </a:t>
            </a:r>
            <a:r>
              <a:rPr lang="en-US" i="1" dirty="0" smtClean="0"/>
              <a:t>Question and Answer</a:t>
            </a:r>
            <a:endParaRPr lang="en-US" i="1" dirty="0"/>
          </a:p>
        </p:txBody>
      </p:sp>
      <p:sp>
        <p:nvSpPr>
          <p:cNvPr id="4" name="Slide Number Placeholder 3"/>
          <p:cNvSpPr>
            <a:spLocks noGrp="1"/>
          </p:cNvSpPr>
          <p:nvPr>
            <p:ph type="sldNum" sz="quarter" idx="12"/>
          </p:nvPr>
        </p:nvSpPr>
        <p:spPr/>
        <p:txBody>
          <a:bodyPr/>
          <a:lstStyle/>
          <a:p>
            <a:fld id="{24F216E5-FB6D-43AB-9281-4930A28EB8CA}" type="slidenum">
              <a:rPr lang="en-US" smtClean="0"/>
              <a:pPr/>
              <a:t>83</a:t>
            </a:fld>
            <a:endParaRPr lang="en-US" dirty="0"/>
          </a:p>
        </p:txBody>
      </p:sp>
      <p:sp>
        <p:nvSpPr>
          <p:cNvPr id="183299" name="Rectangle 3"/>
          <p:cNvSpPr>
            <a:spLocks noGrp="1" noChangeArrowheads="1"/>
          </p:cNvSpPr>
          <p:nvPr>
            <p:ph type="body" idx="1"/>
          </p:nvPr>
        </p:nvSpPr>
        <p:spPr/>
        <p:txBody>
          <a:bodyPr/>
          <a:lstStyle/>
          <a:p>
            <a:r>
              <a:rPr lang="en-US" smtClean="0"/>
              <a:t>Advantages of question and answer interfaces:</a:t>
            </a:r>
          </a:p>
          <a:p>
            <a:pPr lvl="1"/>
            <a:r>
              <a:rPr lang="en-US" smtClean="0"/>
              <a:t>Low memory requirements</a:t>
            </a:r>
          </a:p>
          <a:p>
            <a:pPr lvl="1"/>
            <a:r>
              <a:rPr lang="en-US" smtClean="0"/>
              <a:t>Self-explanatory</a:t>
            </a:r>
          </a:p>
          <a:p>
            <a:pPr lvl="1"/>
            <a:r>
              <a:rPr lang="en-US" smtClean="0"/>
              <a:t>Simple linear presentation</a:t>
            </a:r>
          </a:p>
          <a:p>
            <a:pPr lvl="1"/>
            <a:r>
              <a:rPr lang="en-US" smtClean="0"/>
              <a:t>Easy for beginners</a:t>
            </a:r>
          </a:p>
          <a:p>
            <a:pPr lvl="1"/>
            <a:endParaRPr lang="en-US" smtClean="0"/>
          </a:p>
          <a:p>
            <a:r>
              <a:rPr lang="en-US" smtClean="0"/>
              <a:t>Disadvantages of question and answer interfaces:</a:t>
            </a:r>
          </a:p>
          <a:p>
            <a:pPr lvl="1"/>
            <a:r>
              <a:rPr lang="en-US" smtClean="0"/>
              <a:t>Require valid input supplied by user</a:t>
            </a:r>
          </a:p>
          <a:p>
            <a:pPr lvl="1"/>
            <a:r>
              <a:rPr lang="en-US" smtClean="0"/>
              <a:t>Require familiarity with interface controls</a:t>
            </a:r>
          </a:p>
          <a:p>
            <a:pPr lvl="1"/>
            <a:r>
              <a:rPr lang="en-US" smtClean="0"/>
              <a:t>Can be tedious to correct mistakes</a:t>
            </a:r>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smtClean="0"/>
              <a:t>Interaction Styles - </a:t>
            </a:r>
            <a:r>
              <a:rPr lang="en-US" i="1" dirty="0" smtClean="0"/>
              <a:t>Direct Manipulation</a:t>
            </a:r>
            <a:endParaRPr lang="en-US" i="1" dirty="0"/>
          </a:p>
        </p:txBody>
      </p:sp>
      <p:sp>
        <p:nvSpPr>
          <p:cNvPr id="4" name="Slide Number Placeholder 3"/>
          <p:cNvSpPr>
            <a:spLocks noGrp="1"/>
          </p:cNvSpPr>
          <p:nvPr>
            <p:ph type="sldNum" sz="quarter" idx="12"/>
          </p:nvPr>
        </p:nvSpPr>
        <p:spPr/>
        <p:txBody>
          <a:bodyPr/>
          <a:lstStyle/>
          <a:p>
            <a:fld id="{24F216E5-FB6D-43AB-9281-4930A28EB8CA}" type="slidenum">
              <a:rPr lang="en-US" smtClean="0"/>
              <a:pPr/>
              <a:t>84</a:t>
            </a:fld>
            <a:endParaRPr lang="en-US" dirty="0"/>
          </a:p>
        </p:txBody>
      </p:sp>
      <p:sp>
        <p:nvSpPr>
          <p:cNvPr id="181251" name="Rectangle 3"/>
          <p:cNvSpPr>
            <a:spLocks noGrp="1" noChangeArrowheads="1"/>
          </p:cNvSpPr>
          <p:nvPr>
            <p:ph type="body" idx="1"/>
          </p:nvPr>
        </p:nvSpPr>
        <p:spPr/>
        <p:txBody>
          <a:bodyPr/>
          <a:lstStyle/>
          <a:p>
            <a:r>
              <a:rPr lang="en-US" dirty="0" smtClean="0"/>
              <a:t>Ben </a:t>
            </a:r>
            <a:r>
              <a:rPr lang="en-US" dirty="0" err="1" smtClean="0"/>
              <a:t>Shneiderman</a:t>
            </a:r>
            <a:r>
              <a:rPr lang="en-US" dirty="0" smtClean="0"/>
              <a:t> (1982)</a:t>
            </a:r>
          </a:p>
          <a:p>
            <a:pPr lvl="1"/>
            <a:r>
              <a:rPr lang="en-US" dirty="0" smtClean="0"/>
              <a:t>Continuous representations of the objects and actions of interest with meaningful visual metaphors</a:t>
            </a:r>
          </a:p>
          <a:p>
            <a:pPr lvl="1"/>
            <a:r>
              <a:rPr lang="en-US" dirty="0" smtClean="0"/>
              <a:t>Physical actions or presses of labeled buttons instead of complex syntax</a:t>
            </a:r>
          </a:p>
          <a:p>
            <a:pPr lvl="1"/>
            <a:r>
              <a:rPr lang="en-US" dirty="0" smtClean="0"/>
              <a:t>Rapid, incremental, reversible actions whose effects on the objects of interest are visible immediately</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ja-JP" smtClean="0">
                <a:ea typeface="ＭＳ Ｐゴシック" pitchFamily="34" charset="-128"/>
              </a:rPr>
              <a:t>Spectrum of Directness</a:t>
            </a:r>
          </a:p>
        </p:txBody>
      </p:sp>
      <p:sp>
        <p:nvSpPr>
          <p:cNvPr id="4" name="Slide Number Placeholder 3"/>
          <p:cNvSpPr>
            <a:spLocks noGrp="1"/>
          </p:cNvSpPr>
          <p:nvPr>
            <p:ph type="sldNum" sz="quarter" idx="12"/>
          </p:nvPr>
        </p:nvSpPr>
        <p:spPr/>
        <p:txBody>
          <a:bodyPr/>
          <a:lstStyle/>
          <a:p>
            <a:pPr>
              <a:defRPr/>
            </a:pPr>
            <a:fld id="{C9128B31-08A0-4F71-AD97-4CED93B1A1C8}" type="slidenum">
              <a:rPr lang="en-GB" smtClean="0"/>
              <a:pPr>
                <a:defRPr/>
              </a:pPr>
              <a:t>85</a:t>
            </a:fld>
            <a:endParaRPr lang="en-GB" dirty="0"/>
          </a:p>
        </p:txBody>
      </p:sp>
      <p:pic>
        <p:nvPicPr>
          <p:cNvPr id="15363" name="Picture 3"/>
          <p:cNvPicPr>
            <a:picLocks noChangeAspect="1" noChangeArrowheads="1"/>
          </p:cNvPicPr>
          <p:nvPr/>
        </p:nvPicPr>
        <p:blipFill>
          <a:blip r:embed="rId2" cstate="print"/>
          <a:srcRect/>
          <a:stretch>
            <a:fillRect/>
          </a:stretch>
        </p:blipFill>
        <p:spPr bwMode="auto">
          <a:xfrm>
            <a:off x="1447800" y="1447800"/>
            <a:ext cx="6019800" cy="44370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r>
              <a:rPr lang="en-US" dirty="0" smtClean="0"/>
              <a:t>Interaction Styles - </a:t>
            </a:r>
            <a:r>
              <a:rPr lang="en-US" i="1" dirty="0" smtClean="0"/>
              <a:t>Direct Manipulation</a:t>
            </a:r>
            <a:endParaRPr lang="en-US" i="1" dirty="0"/>
          </a:p>
        </p:txBody>
      </p:sp>
      <p:sp>
        <p:nvSpPr>
          <p:cNvPr id="4" name="Slide Number Placeholder 3"/>
          <p:cNvSpPr>
            <a:spLocks noGrp="1"/>
          </p:cNvSpPr>
          <p:nvPr>
            <p:ph type="sldNum" sz="quarter" idx="12"/>
          </p:nvPr>
        </p:nvSpPr>
        <p:spPr/>
        <p:txBody>
          <a:bodyPr/>
          <a:lstStyle/>
          <a:p>
            <a:fld id="{24F216E5-FB6D-43AB-9281-4930A28EB8CA}" type="slidenum">
              <a:rPr lang="en-US" smtClean="0"/>
              <a:pPr/>
              <a:t>86</a:t>
            </a:fld>
            <a:endParaRPr lang="en-US" dirty="0"/>
          </a:p>
        </p:txBody>
      </p:sp>
      <p:sp>
        <p:nvSpPr>
          <p:cNvPr id="186371" name="Rectangle 3"/>
          <p:cNvSpPr>
            <a:spLocks noGrp="1" noChangeArrowheads="1"/>
          </p:cNvSpPr>
          <p:nvPr>
            <p:ph type="body" idx="1"/>
          </p:nvPr>
        </p:nvSpPr>
        <p:spPr/>
        <p:txBody>
          <a:bodyPr/>
          <a:lstStyle/>
          <a:p>
            <a:r>
              <a:rPr lang="en-US" smtClean="0"/>
              <a:t>Direct Manipulation and the EEAC</a:t>
            </a:r>
          </a:p>
          <a:p>
            <a:pPr lvl="1"/>
            <a:r>
              <a:rPr lang="en-US" smtClean="0"/>
              <a:t>The range of possible intentions is consistently wide</a:t>
            </a:r>
          </a:p>
          <a:p>
            <a:pPr lvl="1"/>
            <a:r>
              <a:rPr lang="en-US" smtClean="0"/>
              <a:t>Users usually have multiple options for specifying action sequences</a:t>
            </a:r>
          </a:p>
          <a:p>
            <a:pPr lvl="2"/>
            <a:r>
              <a:rPr lang="en-US" smtClean="0"/>
              <a:t>Can be overwhelming of novice users</a:t>
            </a:r>
          </a:p>
          <a:p>
            <a:pPr lvl="1"/>
            <a:r>
              <a:rPr lang="en-US" smtClean="0"/>
              <a:t>Provide multiple ways of executing action sequences</a:t>
            </a:r>
          </a:p>
          <a:p>
            <a:pPr lvl="1"/>
            <a:endParaRPr lang="en-US" smtClean="0"/>
          </a:p>
          <a:p>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dirty="0" smtClean="0"/>
              <a:t>Interaction Styles - </a:t>
            </a:r>
            <a:r>
              <a:rPr lang="en-US" i="1" dirty="0" smtClean="0"/>
              <a:t>Direct Manipulation</a:t>
            </a:r>
            <a:endParaRPr lang="en-US" i="1" dirty="0"/>
          </a:p>
        </p:txBody>
      </p:sp>
      <p:sp>
        <p:nvSpPr>
          <p:cNvPr id="4" name="Slide Number Placeholder 3"/>
          <p:cNvSpPr>
            <a:spLocks noGrp="1"/>
          </p:cNvSpPr>
          <p:nvPr>
            <p:ph type="sldNum" sz="quarter" idx="12"/>
          </p:nvPr>
        </p:nvSpPr>
        <p:spPr/>
        <p:txBody>
          <a:bodyPr/>
          <a:lstStyle/>
          <a:p>
            <a:fld id="{24F216E5-FB6D-43AB-9281-4930A28EB8CA}" type="slidenum">
              <a:rPr lang="en-US" smtClean="0"/>
              <a:pPr/>
              <a:t>87</a:t>
            </a:fld>
            <a:endParaRPr lang="en-US" dirty="0"/>
          </a:p>
        </p:txBody>
      </p:sp>
      <p:sp>
        <p:nvSpPr>
          <p:cNvPr id="187395" name="Rectangle 3"/>
          <p:cNvSpPr>
            <a:spLocks noGrp="1" noChangeArrowheads="1"/>
          </p:cNvSpPr>
          <p:nvPr>
            <p:ph type="body" idx="1"/>
          </p:nvPr>
        </p:nvSpPr>
        <p:spPr/>
        <p:txBody>
          <a:bodyPr>
            <a:normAutofit lnSpcReduction="10000"/>
          </a:bodyPr>
          <a:lstStyle/>
          <a:p>
            <a:r>
              <a:rPr lang="en-US" smtClean="0"/>
              <a:t>Advantages of direct manipulation interfaces:</a:t>
            </a:r>
          </a:p>
          <a:p>
            <a:pPr lvl="1"/>
            <a:r>
              <a:rPr lang="en-US" smtClean="0"/>
              <a:t>Easy to learn</a:t>
            </a:r>
          </a:p>
          <a:p>
            <a:pPr lvl="1"/>
            <a:r>
              <a:rPr lang="en-US" smtClean="0"/>
              <a:t>Low memory requirements</a:t>
            </a:r>
          </a:p>
          <a:p>
            <a:pPr lvl="1"/>
            <a:r>
              <a:rPr lang="en-US" smtClean="0"/>
              <a:t>Easy to undo</a:t>
            </a:r>
          </a:p>
          <a:p>
            <a:pPr lvl="1"/>
            <a:r>
              <a:rPr lang="en-US" smtClean="0"/>
              <a:t>Immediate feedback to user actions</a:t>
            </a:r>
          </a:p>
          <a:p>
            <a:pPr lvl="1"/>
            <a:r>
              <a:rPr lang="en-US" smtClean="0"/>
              <a:t>Enables user to use spatial cues</a:t>
            </a:r>
          </a:p>
          <a:p>
            <a:pPr lvl="1"/>
            <a:r>
              <a:rPr lang="en-US" smtClean="0"/>
              <a:t>Easy for beginners</a:t>
            </a:r>
          </a:p>
          <a:p>
            <a:pPr lvl="1"/>
            <a:endParaRPr lang="en-US" smtClean="0"/>
          </a:p>
          <a:p>
            <a:r>
              <a:rPr lang="en-US" smtClean="0"/>
              <a:t>Disadvantages of direct manipulation interfaces:</a:t>
            </a:r>
          </a:p>
          <a:p>
            <a:pPr lvl="1"/>
            <a:r>
              <a:rPr lang="en-US" smtClean="0"/>
              <a:t>Not self-explanatory</a:t>
            </a:r>
          </a:p>
          <a:p>
            <a:pPr lvl="1"/>
            <a:r>
              <a:rPr lang="en-US" smtClean="0"/>
              <a:t>Inefficient use of screen real estate</a:t>
            </a:r>
          </a:p>
          <a:p>
            <a:pPr lvl="1"/>
            <a:r>
              <a:rPr lang="en-US" smtClean="0"/>
              <a:t>High graphical system requirements</a:t>
            </a:r>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US" dirty="0" smtClean="0"/>
              <a:t>Interaction Styles - </a:t>
            </a:r>
            <a:r>
              <a:rPr lang="en-US" i="1" dirty="0" smtClean="0"/>
              <a:t>Metaphors</a:t>
            </a:r>
            <a:endParaRPr lang="en-US" i="1" dirty="0"/>
          </a:p>
        </p:txBody>
      </p:sp>
      <p:sp>
        <p:nvSpPr>
          <p:cNvPr id="4" name="Slide Number Placeholder 3"/>
          <p:cNvSpPr>
            <a:spLocks noGrp="1"/>
          </p:cNvSpPr>
          <p:nvPr>
            <p:ph type="sldNum" sz="quarter" idx="12"/>
          </p:nvPr>
        </p:nvSpPr>
        <p:spPr/>
        <p:txBody>
          <a:bodyPr/>
          <a:lstStyle/>
          <a:p>
            <a:fld id="{24F216E5-FB6D-43AB-9281-4930A28EB8CA}" type="slidenum">
              <a:rPr lang="en-US" smtClean="0"/>
              <a:pPr/>
              <a:t>88</a:t>
            </a:fld>
            <a:endParaRPr lang="en-US" dirty="0"/>
          </a:p>
        </p:txBody>
      </p:sp>
      <p:sp>
        <p:nvSpPr>
          <p:cNvPr id="184323" name="Rectangle 3"/>
          <p:cNvSpPr>
            <a:spLocks noGrp="1" noChangeArrowheads="1"/>
          </p:cNvSpPr>
          <p:nvPr>
            <p:ph type="body" idx="1"/>
          </p:nvPr>
        </p:nvSpPr>
        <p:spPr/>
        <p:txBody>
          <a:bodyPr/>
          <a:lstStyle/>
          <a:p>
            <a:r>
              <a:rPr lang="en-US" dirty="0" smtClean="0"/>
              <a:t>GUIs use visual relationships to real-world objects (metaphors)</a:t>
            </a:r>
          </a:p>
          <a:p>
            <a:r>
              <a:rPr lang="en-US" dirty="0" smtClean="0"/>
              <a:t>Metaphors can help people relate to complex concepts and procedures by drawing on real-world knowledge</a:t>
            </a:r>
          </a:p>
          <a:p>
            <a:r>
              <a:rPr lang="en-US" dirty="0" smtClean="0"/>
              <a:t>Real-world affordances can be reflected</a:t>
            </a:r>
          </a:p>
          <a:p>
            <a:endParaRPr lang="en-US" dirty="0" smtClean="0"/>
          </a:p>
          <a:p>
            <a:r>
              <a:rPr lang="en-US" dirty="0" smtClean="0"/>
              <a:t>What metaphors are used by contemporary GUIs?</a:t>
            </a:r>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r>
              <a:rPr lang="en-US" dirty="0" smtClean="0"/>
              <a:t>Interaction Styles - </a:t>
            </a:r>
            <a:r>
              <a:rPr lang="en-US" i="1" dirty="0" smtClean="0"/>
              <a:t>Metaphors</a:t>
            </a:r>
            <a:endParaRPr lang="en-US" i="1" dirty="0"/>
          </a:p>
        </p:txBody>
      </p:sp>
      <p:sp>
        <p:nvSpPr>
          <p:cNvPr id="8" name="Slide Number Placeholder 7"/>
          <p:cNvSpPr>
            <a:spLocks noGrp="1"/>
          </p:cNvSpPr>
          <p:nvPr>
            <p:ph type="sldNum" sz="quarter" idx="12"/>
          </p:nvPr>
        </p:nvSpPr>
        <p:spPr/>
        <p:txBody>
          <a:bodyPr/>
          <a:lstStyle/>
          <a:p>
            <a:fld id="{24F216E5-FB6D-43AB-9281-4930A28EB8CA}" type="slidenum">
              <a:rPr lang="en-US" smtClean="0"/>
              <a:pPr/>
              <a:t>89</a:t>
            </a:fld>
            <a:endParaRPr lang="en-US" dirty="0"/>
          </a:p>
        </p:txBody>
      </p:sp>
      <p:sp>
        <p:nvSpPr>
          <p:cNvPr id="189443" name="Rectangle 3"/>
          <p:cNvSpPr>
            <a:spLocks noGrp="1" noChangeArrowheads="1"/>
          </p:cNvSpPr>
          <p:nvPr>
            <p:ph type="body" idx="1"/>
          </p:nvPr>
        </p:nvSpPr>
        <p:spPr/>
        <p:txBody>
          <a:bodyPr/>
          <a:lstStyle/>
          <a:p>
            <a:r>
              <a:rPr lang="en-US" dirty="0" smtClean="0"/>
              <a:t>A metaphor’s function must be consistent with real-world expectations</a:t>
            </a:r>
          </a:p>
          <a:p>
            <a:r>
              <a:rPr lang="en-US" dirty="0" smtClean="0"/>
              <a:t>Metaphors that do not behave the way people expect will cause confusion and frustration</a:t>
            </a:r>
          </a:p>
          <a:p>
            <a:endParaRPr lang="en-US" dirty="0"/>
          </a:p>
        </p:txBody>
      </p:sp>
      <p:pic>
        <p:nvPicPr>
          <p:cNvPr id="189448" name="Picture 8" descr="Figure2-14a"/>
          <p:cNvPicPr>
            <a:picLocks noChangeAspect="1" noChangeArrowheads="1"/>
          </p:cNvPicPr>
          <p:nvPr/>
        </p:nvPicPr>
        <p:blipFill>
          <a:blip r:embed="rId2" cstate="print"/>
          <a:srcRect/>
          <a:stretch>
            <a:fillRect/>
          </a:stretch>
        </p:blipFill>
        <p:spPr bwMode="auto">
          <a:xfrm>
            <a:off x="1676400" y="3048000"/>
            <a:ext cx="817563" cy="828675"/>
          </a:xfrm>
          <a:prstGeom prst="rect">
            <a:avLst/>
          </a:prstGeom>
          <a:noFill/>
        </p:spPr>
      </p:pic>
      <p:pic>
        <p:nvPicPr>
          <p:cNvPr id="189449" name="Picture 9" descr="Figure2-14b"/>
          <p:cNvPicPr>
            <a:picLocks noChangeAspect="1" noChangeArrowheads="1"/>
          </p:cNvPicPr>
          <p:nvPr/>
        </p:nvPicPr>
        <p:blipFill>
          <a:blip r:embed="rId3" cstate="print"/>
          <a:srcRect/>
          <a:stretch>
            <a:fillRect/>
          </a:stretch>
        </p:blipFill>
        <p:spPr bwMode="auto">
          <a:xfrm>
            <a:off x="5867400" y="3048000"/>
            <a:ext cx="817563" cy="828675"/>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smtClean="0"/>
              <a:t>Goals of HCI</a:t>
            </a:r>
            <a:endParaRPr lang="en-US" dirty="0"/>
          </a:p>
        </p:txBody>
      </p:sp>
      <p:sp>
        <p:nvSpPr>
          <p:cNvPr id="4" name="Slide Number Placeholder 3"/>
          <p:cNvSpPr>
            <a:spLocks noGrp="1"/>
          </p:cNvSpPr>
          <p:nvPr>
            <p:ph type="sldNum" sz="quarter" idx="12"/>
          </p:nvPr>
        </p:nvSpPr>
        <p:spPr/>
        <p:txBody>
          <a:bodyPr/>
          <a:lstStyle/>
          <a:p>
            <a:fld id="{24F216E5-FB6D-43AB-9281-4930A28EB8CA}" type="slidenum">
              <a:rPr lang="en-US" smtClean="0"/>
              <a:pPr/>
              <a:t>9</a:t>
            </a:fld>
            <a:endParaRPr lang="en-US" dirty="0"/>
          </a:p>
        </p:txBody>
      </p:sp>
      <p:sp>
        <p:nvSpPr>
          <p:cNvPr id="28675" name="Rectangle 3"/>
          <p:cNvSpPr>
            <a:spLocks noGrp="1" noChangeArrowheads="1"/>
          </p:cNvSpPr>
          <p:nvPr>
            <p:ph type="body" idx="1"/>
          </p:nvPr>
        </p:nvSpPr>
        <p:spPr/>
        <p:txBody>
          <a:bodyPr/>
          <a:lstStyle/>
          <a:p>
            <a:r>
              <a:rPr lang="en-US" dirty="0" smtClean="0"/>
              <a:t>To develop or improve the</a:t>
            </a:r>
          </a:p>
          <a:p>
            <a:r>
              <a:rPr lang="en-US" dirty="0" smtClean="0"/>
              <a:t>Safety</a:t>
            </a:r>
          </a:p>
          <a:p>
            <a:r>
              <a:rPr lang="en-US" dirty="0" smtClean="0"/>
              <a:t>Efficiency</a:t>
            </a:r>
          </a:p>
          <a:p>
            <a:r>
              <a:rPr lang="en-US" dirty="0" smtClean="0"/>
              <a:t>Utility</a:t>
            </a:r>
          </a:p>
          <a:p>
            <a:r>
              <a:rPr lang="en-US" dirty="0" smtClean="0"/>
              <a:t>Effectiveness</a:t>
            </a:r>
          </a:p>
          <a:p>
            <a:r>
              <a:rPr lang="en-US" dirty="0" smtClean="0"/>
              <a:t>Usability</a:t>
            </a:r>
          </a:p>
          <a:p>
            <a:r>
              <a:rPr lang="en-US" dirty="0" smtClean="0"/>
              <a:t>Appeal</a:t>
            </a:r>
          </a:p>
          <a:p>
            <a:r>
              <a:rPr lang="en-US" dirty="0" smtClean="0"/>
              <a:t>	 .  .  .  of systems that include computers</a:t>
            </a:r>
          </a:p>
          <a:p>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r>
              <a:rPr lang="en-US"/>
              <a:t>Interaction Styles - </a:t>
            </a:r>
            <a:r>
              <a:rPr lang="en-US" b="0" i="1"/>
              <a:t>Web Navigation</a:t>
            </a:r>
          </a:p>
        </p:txBody>
      </p:sp>
      <p:sp>
        <p:nvSpPr>
          <p:cNvPr id="188419" name="Rectangle 3"/>
          <p:cNvSpPr>
            <a:spLocks noGrp="1" noChangeArrowheads="1"/>
          </p:cNvSpPr>
          <p:nvPr>
            <p:ph type="body" idx="1"/>
          </p:nvPr>
        </p:nvSpPr>
        <p:spPr/>
        <p:txBody>
          <a:bodyPr/>
          <a:lstStyle/>
          <a:p>
            <a:r>
              <a:rPr lang="en-US" dirty="0"/>
              <a:t>Two basic interaction styles</a:t>
            </a:r>
          </a:p>
          <a:p>
            <a:pPr lvl="1"/>
            <a:r>
              <a:rPr lang="en-US" dirty="0"/>
              <a:t>Link-based navigation</a:t>
            </a:r>
          </a:p>
          <a:p>
            <a:pPr lvl="1"/>
            <a:r>
              <a:rPr lang="en-US" dirty="0" smtClean="0"/>
              <a:t>Search</a:t>
            </a:r>
            <a:endParaRPr lang="en-US" dirty="0"/>
          </a:p>
          <a:p>
            <a:pPr lvl="2"/>
            <a:r>
              <a:rPr lang="en-US" dirty="0" smtClean="0"/>
              <a:t>Slight </a:t>
            </a:r>
            <a:r>
              <a:rPr lang="en-US" dirty="0"/>
              <a:t>advantage in development of mental </a:t>
            </a:r>
            <a:r>
              <a:rPr lang="en-US" dirty="0" smtClean="0"/>
              <a:t>models</a:t>
            </a:r>
          </a:p>
          <a:p>
            <a:pPr lvl="2"/>
            <a:endParaRPr lang="en-US" dirty="0"/>
          </a:p>
          <a:p>
            <a:r>
              <a:rPr lang="en-US" dirty="0" smtClean="0"/>
              <a:t>Has Google ruined us on using link-based navigation?</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90</a:t>
            </a:fld>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en-US"/>
              <a:t>Interaction Styles – </a:t>
            </a:r>
            <a:r>
              <a:rPr lang="en-US" b="0" i="1"/>
              <a:t>3D Environments</a:t>
            </a:r>
          </a:p>
        </p:txBody>
      </p:sp>
      <p:sp>
        <p:nvSpPr>
          <p:cNvPr id="192515" name="Rectangle 3"/>
          <p:cNvSpPr>
            <a:spLocks noGrp="1" noChangeArrowheads="1"/>
          </p:cNvSpPr>
          <p:nvPr>
            <p:ph type="body" idx="1"/>
          </p:nvPr>
        </p:nvSpPr>
        <p:spPr/>
        <p:txBody>
          <a:bodyPr/>
          <a:lstStyle/>
          <a:p>
            <a:r>
              <a:rPr lang="en-US"/>
              <a:t>3D interaction is natural in the real-world</a:t>
            </a:r>
          </a:p>
          <a:p>
            <a:r>
              <a:rPr lang="en-US"/>
              <a:t>3D environments are common in digital games</a:t>
            </a:r>
          </a:p>
          <a:p>
            <a:r>
              <a:rPr lang="en-US"/>
              <a:t>Rich graphical 3D environment are processor intensive</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91</a:t>
            </a:fld>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smtClean="0"/>
              <a:t>Interaction Styles - </a:t>
            </a:r>
            <a:r>
              <a:rPr lang="en-US" i="1" dirty="0" smtClean="0"/>
              <a:t>Natural Language</a:t>
            </a:r>
            <a:endParaRPr lang="en-US" i="1" dirty="0"/>
          </a:p>
        </p:txBody>
      </p:sp>
      <p:sp>
        <p:nvSpPr>
          <p:cNvPr id="4" name="Slide Number Placeholder 3"/>
          <p:cNvSpPr>
            <a:spLocks noGrp="1"/>
          </p:cNvSpPr>
          <p:nvPr>
            <p:ph type="sldNum" sz="quarter" idx="12"/>
          </p:nvPr>
        </p:nvSpPr>
        <p:spPr/>
        <p:txBody>
          <a:bodyPr/>
          <a:lstStyle/>
          <a:p>
            <a:fld id="{24F216E5-FB6D-43AB-9281-4930A28EB8CA}" type="slidenum">
              <a:rPr lang="en-US" smtClean="0"/>
              <a:pPr/>
              <a:t>92</a:t>
            </a:fld>
            <a:endParaRPr lang="en-US" dirty="0"/>
          </a:p>
        </p:txBody>
      </p:sp>
      <p:sp>
        <p:nvSpPr>
          <p:cNvPr id="194563" name="Rectangle 3"/>
          <p:cNvSpPr>
            <a:spLocks noGrp="1" noChangeArrowheads="1"/>
          </p:cNvSpPr>
          <p:nvPr>
            <p:ph type="body" idx="1"/>
          </p:nvPr>
        </p:nvSpPr>
        <p:spPr/>
        <p:txBody>
          <a:bodyPr/>
          <a:lstStyle/>
          <a:p>
            <a:r>
              <a:rPr lang="en-US" smtClean="0"/>
              <a:t>Natural Language Interaction (NLI) - Interacting with computers using everyday language</a:t>
            </a:r>
          </a:p>
          <a:p>
            <a:r>
              <a:rPr lang="en-US" smtClean="0"/>
              <a:t>Obstacles</a:t>
            </a:r>
          </a:p>
          <a:p>
            <a:pPr lvl="1"/>
            <a:r>
              <a:rPr lang="en-US" smtClean="0"/>
              <a:t>Language is ambiguous</a:t>
            </a:r>
          </a:p>
          <a:p>
            <a:pPr lvl="1"/>
            <a:r>
              <a:rPr lang="en-US" smtClean="0"/>
              <a:t>Meaning depends on context</a:t>
            </a:r>
          </a:p>
          <a:p>
            <a:pPr lvl="2"/>
            <a:r>
              <a:rPr lang="en-US" smtClean="0"/>
              <a:t>“Search results”</a:t>
            </a:r>
          </a:p>
          <a:p>
            <a:pPr lvl="2"/>
            <a:r>
              <a:rPr lang="en-US" smtClean="0"/>
              <a:t>“She said she did not know”</a:t>
            </a:r>
          </a:p>
          <a:p>
            <a:pPr lvl="1"/>
            <a:r>
              <a:rPr lang="en-US" smtClean="0"/>
              <a:t>Dependant on visual cues</a:t>
            </a:r>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US"/>
              <a:t>Interaction Styles - </a:t>
            </a:r>
            <a:r>
              <a:rPr lang="en-US" b="0" i="1"/>
              <a:t>Natural Language</a:t>
            </a:r>
          </a:p>
        </p:txBody>
      </p:sp>
      <p:sp>
        <p:nvSpPr>
          <p:cNvPr id="200707" name="Rectangle 3"/>
          <p:cNvSpPr>
            <a:spLocks noGrp="1" noChangeArrowheads="1"/>
          </p:cNvSpPr>
          <p:nvPr>
            <p:ph type="body" idx="1"/>
          </p:nvPr>
        </p:nvSpPr>
        <p:spPr/>
        <p:txBody>
          <a:bodyPr/>
          <a:lstStyle/>
          <a:p>
            <a:r>
              <a:rPr lang="en-US"/>
              <a:t>Applications for NLI</a:t>
            </a:r>
          </a:p>
          <a:p>
            <a:pPr lvl="1"/>
            <a:r>
              <a:rPr lang="en-US"/>
              <a:t>Speech Input</a:t>
            </a:r>
          </a:p>
          <a:p>
            <a:pPr lvl="2"/>
            <a:r>
              <a:rPr lang="en-US"/>
              <a:t>Hands-free operation</a:t>
            </a:r>
          </a:p>
          <a:p>
            <a:pPr lvl="2"/>
            <a:r>
              <a:rPr lang="en-US"/>
              <a:t>Poor Lighting Situations</a:t>
            </a:r>
          </a:p>
          <a:p>
            <a:pPr lvl="2"/>
            <a:r>
              <a:rPr lang="en-US"/>
              <a:t>Mobile Applications</a:t>
            </a:r>
          </a:p>
          <a:p>
            <a:pPr lvl="2"/>
            <a:r>
              <a:rPr lang="en-US"/>
              <a:t>In the home</a:t>
            </a:r>
          </a:p>
          <a:p>
            <a:pPr lvl="1"/>
            <a:r>
              <a:rPr lang="en-US"/>
              <a:t>Speech Output</a:t>
            </a:r>
          </a:p>
          <a:p>
            <a:pPr lvl="2"/>
            <a:r>
              <a:rPr lang="en-US"/>
              <a:t>On-board navigational systems</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93</a:t>
            </a:fld>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r>
              <a:rPr lang="en-US"/>
              <a:t>Interaction Styles - </a:t>
            </a:r>
            <a:r>
              <a:rPr lang="en-US" b="0" i="1"/>
              <a:t>Natural Language</a:t>
            </a:r>
          </a:p>
        </p:txBody>
      </p:sp>
      <p:sp>
        <p:nvSpPr>
          <p:cNvPr id="202755" name="Rectangle 3"/>
          <p:cNvSpPr>
            <a:spLocks noGrp="1" noChangeArrowheads="1"/>
          </p:cNvSpPr>
          <p:nvPr>
            <p:ph type="body" idx="1"/>
          </p:nvPr>
        </p:nvSpPr>
        <p:spPr/>
        <p:txBody>
          <a:bodyPr/>
          <a:lstStyle/>
          <a:p>
            <a:pPr>
              <a:lnSpc>
                <a:spcPct val="90000"/>
              </a:lnSpc>
            </a:pPr>
            <a:r>
              <a:rPr lang="en-US" sz="2800"/>
              <a:t>Advantages of NLI:</a:t>
            </a:r>
          </a:p>
          <a:p>
            <a:pPr lvl="1">
              <a:lnSpc>
                <a:spcPct val="90000"/>
              </a:lnSpc>
            </a:pPr>
            <a:r>
              <a:rPr lang="en-US" sz="2400"/>
              <a:t>Ease of learning</a:t>
            </a:r>
          </a:p>
          <a:p>
            <a:pPr lvl="1">
              <a:lnSpc>
                <a:spcPct val="90000"/>
              </a:lnSpc>
            </a:pPr>
            <a:r>
              <a:rPr lang="en-US" sz="2400"/>
              <a:t>Low memory requirements</a:t>
            </a:r>
          </a:p>
          <a:p>
            <a:pPr lvl="1">
              <a:lnSpc>
                <a:spcPct val="90000"/>
              </a:lnSpc>
            </a:pPr>
            <a:r>
              <a:rPr lang="en-US" sz="2400"/>
              <a:t>Flexible interaction</a:t>
            </a:r>
          </a:p>
          <a:p>
            <a:pPr lvl="1">
              <a:lnSpc>
                <a:spcPct val="90000"/>
              </a:lnSpc>
            </a:pPr>
            <a:r>
              <a:rPr lang="en-US" sz="2400"/>
              <a:t>Low screen requirements</a:t>
            </a:r>
          </a:p>
          <a:p>
            <a:pPr lvl="1">
              <a:lnSpc>
                <a:spcPct val="90000"/>
              </a:lnSpc>
            </a:pPr>
            <a:r>
              <a:rPr lang="en-US" sz="2400"/>
              <a:t>Appropriate for beginners</a:t>
            </a:r>
          </a:p>
          <a:p>
            <a:pPr lvl="1">
              <a:lnSpc>
                <a:spcPct val="90000"/>
              </a:lnSpc>
            </a:pPr>
            <a:endParaRPr lang="en-US" sz="2400"/>
          </a:p>
          <a:p>
            <a:pPr>
              <a:lnSpc>
                <a:spcPct val="90000"/>
              </a:lnSpc>
            </a:pPr>
            <a:r>
              <a:rPr lang="en-US" sz="2800"/>
              <a:t>Disadvantages of NLI:</a:t>
            </a:r>
          </a:p>
          <a:p>
            <a:pPr lvl="1">
              <a:lnSpc>
                <a:spcPct val="90000"/>
              </a:lnSpc>
            </a:pPr>
            <a:r>
              <a:rPr lang="en-US" sz="2400"/>
              <a:t>Requires knowledge of the task domain</a:t>
            </a:r>
          </a:p>
          <a:p>
            <a:pPr lvl="1">
              <a:lnSpc>
                <a:spcPct val="90000"/>
              </a:lnSpc>
            </a:pPr>
            <a:r>
              <a:rPr lang="en-US" sz="2400"/>
              <a:t>May require tedious clarification dialogues</a:t>
            </a:r>
          </a:p>
          <a:p>
            <a:pPr lvl="1">
              <a:lnSpc>
                <a:spcPct val="90000"/>
              </a:lnSpc>
            </a:pPr>
            <a:r>
              <a:rPr lang="en-US" sz="2400"/>
              <a:t>Complex system development</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94</a:t>
            </a:fld>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Usability</a:t>
            </a:r>
            <a:endParaRPr lang="en-US" dirty="0"/>
          </a:p>
        </p:txBody>
      </p:sp>
      <p:sp>
        <p:nvSpPr>
          <p:cNvPr id="9" name="Subtitle 8"/>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pPr>
              <a:defRPr/>
            </a:pPr>
            <a:fld id="{24F216E5-FB6D-43AB-9281-4930A28EB8CA}" type="slidenum">
              <a:rPr lang="en-US" smtClean="0"/>
              <a:pPr>
                <a:defRPr/>
              </a:pPr>
              <a:t>95</a:t>
            </a:fld>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t>Usability requirements</a:t>
            </a:r>
          </a:p>
        </p:txBody>
      </p:sp>
      <p:sp>
        <p:nvSpPr>
          <p:cNvPr id="14339" name="Rectangle 3"/>
          <p:cNvSpPr>
            <a:spLocks noGrp="1" noChangeArrowheads="1"/>
          </p:cNvSpPr>
          <p:nvPr>
            <p:ph type="body" idx="1"/>
          </p:nvPr>
        </p:nvSpPr>
        <p:spPr/>
        <p:txBody>
          <a:bodyPr/>
          <a:lstStyle/>
          <a:p>
            <a:pPr>
              <a:lnSpc>
                <a:spcPct val="90000"/>
              </a:lnSpc>
            </a:pPr>
            <a:r>
              <a:rPr lang="en-US" sz="2400" dirty="0" smtClean="0"/>
              <a:t>The </a:t>
            </a:r>
            <a:r>
              <a:rPr lang="en-US" sz="2400" i="1" dirty="0" smtClean="0"/>
              <a:t>U.S. Human Engineering Design Criteria for Military Systems </a:t>
            </a:r>
            <a:r>
              <a:rPr lang="en-US" sz="2400" dirty="0" smtClean="0"/>
              <a:t>(1999) states these purposes:</a:t>
            </a:r>
          </a:p>
          <a:p>
            <a:pPr lvl="1">
              <a:lnSpc>
                <a:spcPct val="90000"/>
              </a:lnSpc>
            </a:pPr>
            <a:r>
              <a:rPr lang="en-US" sz="2000" dirty="0" smtClean="0"/>
              <a:t>Achieve required performance by operator, control, and maintenance personnel</a:t>
            </a:r>
          </a:p>
          <a:p>
            <a:pPr lvl="1">
              <a:lnSpc>
                <a:spcPct val="90000"/>
              </a:lnSpc>
            </a:pPr>
            <a:r>
              <a:rPr lang="en-US" sz="2000" dirty="0" smtClean="0"/>
              <a:t>Minimize skill and personnel requirements and training time</a:t>
            </a:r>
          </a:p>
          <a:p>
            <a:pPr lvl="1">
              <a:lnSpc>
                <a:spcPct val="90000"/>
              </a:lnSpc>
            </a:pPr>
            <a:r>
              <a:rPr lang="en-US" sz="2000" dirty="0" smtClean="0"/>
              <a:t>Achieve required reliability of personnel-equipment/software combinations</a:t>
            </a:r>
          </a:p>
          <a:p>
            <a:pPr lvl="1">
              <a:lnSpc>
                <a:spcPct val="90000"/>
              </a:lnSpc>
            </a:pPr>
            <a:r>
              <a:rPr lang="en-US" sz="2000" dirty="0" smtClean="0"/>
              <a:t>Foster design standardization within and among systems</a:t>
            </a:r>
          </a:p>
          <a:p>
            <a:pPr>
              <a:lnSpc>
                <a:spcPct val="90000"/>
              </a:lnSpc>
            </a:pPr>
            <a:r>
              <a:rPr lang="en-US" sz="2400" dirty="0" smtClean="0"/>
              <a:t>Usability requires project management and careful attention to requirements analysis and testing for clearly defined objectives</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96</a:t>
            </a:fld>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t>Goals for requirements analysis</a:t>
            </a:r>
          </a:p>
        </p:txBody>
      </p:sp>
      <p:sp>
        <p:nvSpPr>
          <p:cNvPr id="15363" name="Rectangle 3"/>
          <p:cNvSpPr>
            <a:spLocks noGrp="1" noChangeArrowheads="1"/>
          </p:cNvSpPr>
          <p:nvPr>
            <p:ph type="body" idx="1"/>
          </p:nvPr>
        </p:nvSpPr>
        <p:spPr/>
        <p:txBody>
          <a:bodyPr/>
          <a:lstStyle/>
          <a:p>
            <a:pPr marL="609600" indent="-609600"/>
            <a:r>
              <a:rPr lang="en-US" b="1" dirty="0" smtClean="0"/>
              <a:t>Ascertain the user’s needs</a:t>
            </a:r>
            <a:endParaRPr lang="en-US" dirty="0" smtClean="0"/>
          </a:p>
          <a:p>
            <a:pPr marL="990600" lvl="1" indent="-533400"/>
            <a:r>
              <a:rPr lang="en-US" dirty="0" smtClean="0"/>
              <a:t>Determine what tasks and subtasks must be carried out </a:t>
            </a:r>
          </a:p>
          <a:p>
            <a:pPr marL="990600" lvl="1" indent="-533400"/>
            <a:r>
              <a:rPr lang="en-US" dirty="0" smtClean="0"/>
              <a:t>Include tasks which are only performed occasionally</a:t>
            </a:r>
          </a:p>
          <a:p>
            <a:pPr marL="1264920" lvl="2" indent="-533400"/>
            <a:r>
              <a:rPr lang="en-US" dirty="0" smtClean="0"/>
              <a:t>Common tasks are easy to identify</a:t>
            </a:r>
          </a:p>
          <a:p>
            <a:pPr marL="990600" lvl="1" indent="-533400"/>
            <a:r>
              <a:rPr lang="en-US" dirty="0" smtClean="0"/>
              <a:t>Functionality must match need or else users will reject or underutilize the product</a:t>
            </a:r>
            <a:endParaRPr lang="en-US" sz="3200" dirty="0" smtClean="0"/>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97</a:t>
            </a:fld>
            <a:endParaRPr 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t>Goals for requirements analysis</a:t>
            </a:r>
          </a:p>
        </p:txBody>
      </p:sp>
      <p:sp>
        <p:nvSpPr>
          <p:cNvPr id="16387" name="Rectangle 3"/>
          <p:cNvSpPr>
            <a:spLocks noGrp="1" noChangeArrowheads="1"/>
          </p:cNvSpPr>
          <p:nvPr>
            <p:ph type="body" idx="1"/>
          </p:nvPr>
        </p:nvSpPr>
        <p:spPr/>
        <p:txBody>
          <a:bodyPr/>
          <a:lstStyle/>
          <a:p>
            <a:pPr marL="609600" indent="-609600"/>
            <a:r>
              <a:rPr lang="en-US" sz="2800" b="1" smtClean="0"/>
              <a:t>Ensure reliability</a:t>
            </a:r>
            <a:r>
              <a:rPr lang="en-US" sz="2800" smtClean="0"/>
              <a:t> </a:t>
            </a:r>
          </a:p>
          <a:p>
            <a:pPr marL="990600" lvl="1" indent="-533400"/>
            <a:r>
              <a:rPr lang="en-US" sz="2400" smtClean="0"/>
              <a:t>Actions must function as specified </a:t>
            </a:r>
          </a:p>
          <a:p>
            <a:pPr marL="990600" lvl="1" indent="-533400"/>
            <a:r>
              <a:rPr lang="en-US" sz="2400" smtClean="0"/>
              <a:t>Database data displayed must reflect the actual database</a:t>
            </a:r>
          </a:p>
          <a:p>
            <a:pPr marL="990600" lvl="1" indent="-533400"/>
            <a:r>
              <a:rPr lang="en-US" sz="2400" smtClean="0"/>
              <a:t>Appease the user's sense of mistrust </a:t>
            </a:r>
          </a:p>
          <a:p>
            <a:pPr marL="990600" lvl="1" indent="-533400"/>
            <a:r>
              <a:rPr lang="en-US" sz="2400" smtClean="0"/>
              <a:t>The system should be available as often as possible</a:t>
            </a:r>
          </a:p>
          <a:p>
            <a:pPr marL="990600" lvl="1" indent="-533400"/>
            <a:r>
              <a:rPr lang="en-US" sz="2400" smtClean="0"/>
              <a:t>The system must not introduce errors </a:t>
            </a:r>
          </a:p>
          <a:p>
            <a:pPr marL="990600" lvl="1" indent="-533400"/>
            <a:r>
              <a:rPr lang="en-US" sz="2400" smtClean="0"/>
              <a:t>Ensure the user's privacy and data security by protecting against unwarranted access, destruction of data, and malicious tampering</a:t>
            </a:r>
            <a:r>
              <a:rPr lang="en-US" smtClean="0"/>
              <a:t> </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98</a:t>
            </a:fld>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t>Goals for requirements analysis</a:t>
            </a:r>
          </a:p>
        </p:txBody>
      </p:sp>
      <p:sp>
        <p:nvSpPr>
          <p:cNvPr id="17411" name="Rectangle 3"/>
          <p:cNvSpPr>
            <a:spLocks noGrp="1" noChangeArrowheads="1"/>
          </p:cNvSpPr>
          <p:nvPr>
            <p:ph type="body" idx="1"/>
          </p:nvPr>
        </p:nvSpPr>
        <p:spPr/>
        <p:txBody>
          <a:bodyPr/>
          <a:lstStyle/>
          <a:p>
            <a:pPr marL="609600" indent="-609600">
              <a:lnSpc>
                <a:spcPct val="80000"/>
              </a:lnSpc>
            </a:pPr>
            <a:r>
              <a:rPr lang="en-US" sz="2400" b="1" dirty="0" smtClean="0"/>
              <a:t>Promote standardization, integration, consistency, and portability</a:t>
            </a:r>
            <a:r>
              <a:rPr lang="en-US" sz="2400" dirty="0" smtClean="0"/>
              <a:t> </a:t>
            </a:r>
            <a:endParaRPr lang="en-US" sz="2400" i="1" dirty="0" smtClean="0"/>
          </a:p>
          <a:p>
            <a:pPr marL="990600" lvl="1" indent="-533400">
              <a:lnSpc>
                <a:spcPct val="80000"/>
              </a:lnSpc>
            </a:pPr>
            <a:r>
              <a:rPr lang="en-US" sz="2000" i="1" dirty="0" smtClean="0"/>
              <a:t>Standardization</a:t>
            </a:r>
            <a:r>
              <a:rPr lang="en-US" sz="2000" dirty="0" smtClean="0"/>
              <a:t>: use pre-existing industry standards where they exist to aid learning and avoid errors (e.g. the W3C and ISO standards)</a:t>
            </a:r>
            <a:endParaRPr lang="en-US" sz="2000" i="1" dirty="0" smtClean="0"/>
          </a:p>
          <a:p>
            <a:pPr marL="990600" lvl="1" indent="-533400">
              <a:lnSpc>
                <a:spcPct val="80000"/>
              </a:lnSpc>
            </a:pPr>
            <a:r>
              <a:rPr lang="en-US" sz="2000" i="1" dirty="0" smtClean="0"/>
              <a:t>Integration</a:t>
            </a:r>
            <a:r>
              <a:rPr lang="en-US" sz="2000" dirty="0" smtClean="0"/>
              <a:t>: the product should be able to run across different software tools and packages (e.g. Linux)</a:t>
            </a:r>
            <a:endParaRPr lang="en-US" sz="2000" i="1" dirty="0" smtClean="0"/>
          </a:p>
          <a:p>
            <a:pPr marL="990600" lvl="1" indent="-533400">
              <a:lnSpc>
                <a:spcPct val="80000"/>
              </a:lnSpc>
            </a:pPr>
            <a:r>
              <a:rPr lang="en-US" sz="2000" i="1" dirty="0" smtClean="0"/>
              <a:t>Consistency</a:t>
            </a:r>
            <a:r>
              <a:rPr lang="en-US" sz="2000" dirty="0" smtClean="0"/>
              <a:t>: </a:t>
            </a:r>
          </a:p>
          <a:p>
            <a:pPr marL="1371600" lvl="2" indent="-457200">
              <a:lnSpc>
                <a:spcPct val="80000"/>
              </a:lnSpc>
            </a:pPr>
            <a:r>
              <a:rPr lang="en-US" sz="1800" dirty="0" smtClean="0"/>
              <a:t>compatibility across different product versions </a:t>
            </a:r>
          </a:p>
          <a:p>
            <a:pPr marL="1371600" lvl="2" indent="-457200">
              <a:lnSpc>
                <a:spcPct val="80000"/>
              </a:lnSpc>
            </a:pPr>
            <a:r>
              <a:rPr lang="en-US" sz="1800" dirty="0" smtClean="0"/>
              <a:t>compatibility with related paper and other non-computer based systems </a:t>
            </a:r>
          </a:p>
          <a:p>
            <a:pPr marL="1371600" lvl="2" indent="-457200">
              <a:lnSpc>
                <a:spcPct val="80000"/>
              </a:lnSpc>
            </a:pPr>
            <a:r>
              <a:rPr lang="en-US" sz="1800" dirty="0" smtClean="0"/>
              <a:t>use common action sequences, terms, units, colors, etc. within the program </a:t>
            </a:r>
            <a:endParaRPr lang="en-US" sz="1800" i="1" dirty="0" smtClean="0"/>
          </a:p>
          <a:p>
            <a:pPr marL="990600" lvl="1" indent="-533400">
              <a:lnSpc>
                <a:spcPct val="80000"/>
              </a:lnSpc>
            </a:pPr>
            <a:r>
              <a:rPr lang="en-US" sz="2000" i="1" dirty="0" smtClean="0"/>
              <a:t>Portability</a:t>
            </a:r>
            <a:r>
              <a:rPr lang="en-US" sz="2000" dirty="0" smtClean="0"/>
              <a:t>: allow for the user to convert data across multiple software and hardware environments</a:t>
            </a:r>
            <a:r>
              <a:rPr lang="en-US" sz="2400" dirty="0" smtClean="0"/>
              <a:t> (e.g. </a:t>
            </a:r>
            <a:r>
              <a:rPr lang="en-US" sz="2400" dirty="0" err="1" smtClean="0"/>
              <a:t>iPhone</a:t>
            </a:r>
            <a:r>
              <a:rPr lang="en-US" sz="2400" dirty="0" smtClean="0"/>
              <a:t>)</a:t>
            </a:r>
          </a:p>
        </p:txBody>
      </p:sp>
      <p:sp>
        <p:nvSpPr>
          <p:cNvPr id="4" name="Slide Number Placeholder 3"/>
          <p:cNvSpPr>
            <a:spLocks noGrp="1"/>
          </p:cNvSpPr>
          <p:nvPr>
            <p:ph type="sldNum" sz="quarter" idx="12"/>
          </p:nvPr>
        </p:nvSpPr>
        <p:spPr/>
        <p:txBody>
          <a:bodyPr/>
          <a:lstStyle/>
          <a:p>
            <a:pPr>
              <a:defRPr/>
            </a:pPr>
            <a:fld id="{24F216E5-FB6D-43AB-9281-4930A28EB8CA}" type="slidenum">
              <a:rPr lang="en-US" smtClean="0"/>
              <a:pPr>
                <a:defRPr/>
              </a:pPr>
              <a:t>99</a:t>
            </a:fld>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5F5F5F"/>
      </a:hlink>
      <a:folHlink>
        <a:srgbClr val="DDDDD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13043</TotalTime>
  <Words>3843</Words>
  <Application>Microsoft Office PowerPoint</Application>
  <PresentationFormat>On-screen Show (4:3)</PresentationFormat>
  <Paragraphs>737</Paragraphs>
  <Slides>110</Slides>
  <Notes>25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110</vt:i4>
      </vt:variant>
    </vt:vector>
  </HeadingPairs>
  <TitlesOfParts>
    <vt:vector size="112" baseType="lpstr">
      <vt:lpstr>Origin</vt:lpstr>
      <vt:lpstr>Image</vt:lpstr>
      <vt:lpstr>User Interface Design</vt:lpstr>
      <vt:lpstr>Acknowledgments</vt:lpstr>
      <vt:lpstr>Introduction to HCI</vt:lpstr>
      <vt:lpstr>History - Douglas Engelbart</vt:lpstr>
      <vt:lpstr>History - Douglas Engelbart</vt:lpstr>
      <vt:lpstr>Now – Gestures and Touch</vt:lpstr>
      <vt:lpstr>Future – UI from Minority Report</vt:lpstr>
      <vt:lpstr>What is HCI?</vt:lpstr>
      <vt:lpstr>Goals of HCI</vt:lpstr>
      <vt:lpstr>Goals of HCI</vt:lpstr>
      <vt:lpstr>Goals of HCI</vt:lpstr>
      <vt:lpstr>Goals of HCI</vt:lpstr>
      <vt:lpstr>Fields that HCI builds on</vt:lpstr>
      <vt:lpstr>Benefits of Usable Systems</vt:lpstr>
      <vt:lpstr>Benefits: Gaining a competitive edge</vt:lpstr>
      <vt:lpstr>Benefits: Reducing development and maintenance costs</vt:lpstr>
      <vt:lpstr>Benefits: Improving productivity</vt:lpstr>
      <vt:lpstr>Benefits: Lower support costs</vt:lpstr>
      <vt:lpstr>How do we make computers easy to use?</vt:lpstr>
      <vt:lpstr>User-Centered Development Methodology</vt:lpstr>
      <vt:lpstr>Characteristics of User-Centered Development </vt:lpstr>
      <vt:lpstr>Prototyping</vt:lpstr>
      <vt:lpstr>A low-fidelity prototype</vt:lpstr>
      <vt:lpstr>A high-fidelity prototype</vt:lpstr>
      <vt:lpstr>Capabilities of People</vt:lpstr>
      <vt:lpstr>Why do we care?</vt:lpstr>
      <vt:lpstr>Senses</vt:lpstr>
      <vt:lpstr>Constructivism</vt:lpstr>
      <vt:lpstr>Example: familiar objects that we see, but don’t store in detail</vt:lpstr>
      <vt:lpstr>Context</vt:lpstr>
      <vt:lpstr>Example of context: What do you see?</vt:lpstr>
      <vt:lpstr>Hint: it’s an animal, facing you . . .</vt:lpstr>
      <vt:lpstr>Hint: this animal gives milk, and her face takes up the left half of the picture . . .</vt:lpstr>
      <vt:lpstr>Why couldn’t you see the cow’s face at first?</vt:lpstr>
      <vt:lpstr>Figure and ground</vt:lpstr>
      <vt:lpstr>Figure and ground: What do you see?</vt:lpstr>
      <vt:lpstr>Five principles of Gestalt psychology</vt:lpstr>
      <vt:lpstr>Proximity</vt:lpstr>
      <vt:lpstr> Example: a page that can be improved . . </vt:lpstr>
      <vt:lpstr> By using proximity to group related things</vt:lpstr>
      <vt:lpstr>Similarity</vt:lpstr>
      <vt:lpstr>Example: can you use similarity to improve this page?</vt:lpstr>
      <vt:lpstr>Sure: make the buttons the same size:</vt:lpstr>
      <vt:lpstr>Anything else?</vt:lpstr>
      <vt:lpstr>Sure: use the same font everywhere:</vt:lpstr>
      <vt:lpstr>Symmetry: we use our experience and expectations to make groups of things</vt:lpstr>
      <vt:lpstr>Continuity: flow, or alignment</vt:lpstr>
      <vt:lpstr>Can you use alignment (one form of continuity) to improve this page?</vt:lpstr>
      <vt:lpstr>Sure: the lines on the previous slide show how to use horizontal alignment</vt:lpstr>
      <vt:lpstr>But why stop? Left-align both columns to get vertical alignment also</vt:lpstr>
      <vt:lpstr>Closure: we mentally “fill in the blanks”</vt:lpstr>
      <vt:lpstr>Memory</vt:lpstr>
      <vt:lpstr>“The Magic Number 7, Plus or Minus 2”    George Miller, 1956</vt:lpstr>
      <vt:lpstr>How many chunks in . . .</vt:lpstr>
      <vt:lpstr>Recognition vs. recall</vt:lpstr>
      <vt:lpstr>Mental Models</vt:lpstr>
      <vt:lpstr>Metaphors</vt:lpstr>
      <vt:lpstr>Metaphors have problems</vt:lpstr>
      <vt:lpstr>Affordance</vt:lpstr>
      <vt:lpstr>Perceived affordance</vt:lpstr>
      <vt:lpstr>Example of perceived affordance</vt:lpstr>
      <vt:lpstr>User Interaction</vt:lpstr>
      <vt:lpstr>Interaction Paradigms</vt:lpstr>
      <vt:lpstr>Execution/Evaluation Action Cycle</vt:lpstr>
      <vt:lpstr>Execution/Evaluation Action Cycle</vt:lpstr>
      <vt:lpstr>Execution/Evaluation Action Cycle</vt:lpstr>
      <vt:lpstr>Execution/Evaluation Action Cycle</vt:lpstr>
      <vt:lpstr>Execution/Evaluation Action Cycle</vt:lpstr>
      <vt:lpstr>Execution/Evaluation Action Cycle</vt:lpstr>
      <vt:lpstr>Common Interaction Styles</vt:lpstr>
      <vt:lpstr>Interaction Styles - Command Line</vt:lpstr>
      <vt:lpstr>Interaction Styles - Command Line</vt:lpstr>
      <vt:lpstr>Interaction Styles - Command Line</vt:lpstr>
      <vt:lpstr>Interaction Styles - Command Line</vt:lpstr>
      <vt:lpstr>Interaction Styles - Menu-Based Interface</vt:lpstr>
      <vt:lpstr>Interaction Styles - Menu-Based Interface</vt:lpstr>
      <vt:lpstr>Interaction Styles - Menu-Based Interface</vt:lpstr>
      <vt:lpstr>Interaction Styles - Menu-Based Interface</vt:lpstr>
      <vt:lpstr>Interaction Styles - Menu-Based Interface</vt:lpstr>
      <vt:lpstr>Interaction Styles - Menu-Based Interface</vt:lpstr>
      <vt:lpstr>Interaction Styles - Question and Answer</vt:lpstr>
      <vt:lpstr>Interaction Styles - Question and Answer</vt:lpstr>
      <vt:lpstr>Interaction Styles - Question and Answer</vt:lpstr>
      <vt:lpstr>Interaction Styles - Direct Manipulation</vt:lpstr>
      <vt:lpstr>Spectrum of Directness</vt:lpstr>
      <vt:lpstr>Interaction Styles - Direct Manipulation</vt:lpstr>
      <vt:lpstr>Interaction Styles - Direct Manipulation</vt:lpstr>
      <vt:lpstr>Interaction Styles - Metaphors</vt:lpstr>
      <vt:lpstr>Interaction Styles - Metaphors</vt:lpstr>
      <vt:lpstr>Interaction Styles - Web Navigation</vt:lpstr>
      <vt:lpstr>Interaction Styles – 3D Environments</vt:lpstr>
      <vt:lpstr>Interaction Styles - Natural Language</vt:lpstr>
      <vt:lpstr>Interaction Styles - Natural Language</vt:lpstr>
      <vt:lpstr>Interaction Styles - Natural Language</vt:lpstr>
      <vt:lpstr>Usability</vt:lpstr>
      <vt:lpstr>Usability requirements</vt:lpstr>
      <vt:lpstr>Goals for requirements analysis</vt:lpstr>
      <vt:lpstr>Goals for requirements analysis</vt:lpstr>
      <vt:lpstr>Goals for requirements analysis</vt:lpstr>
      <vt:lpstr>Usability measures</vt:lpstr>
      <vt:lpstr>Usability measures</vt:lpstr>
      <vt:lpstr>Usability motivations</vt:lpstr>
      <vt:lpstr>Usability motivations</vt:lpstr>
      <vt:lpstr>Usability motivations</vt:lpstr>
      <vt:lpstr>Usability motivations</vt:lpstr>
      <vt:lpstr>Determine user’s skill levels</vt:lpstr>
      <vt:lpstr>Identify the tasks</vt:lpstr>
      <vt:lpstr>Choose an interaction style</vt:lpstr>
      <vt:lpstr>The 8 golden rules of interface design</vt:lpstr>
      <vt:lpstr>Design Guidelines for the Web</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Interface Design</dc:title>
  <dc:creator>Andrew Wright</dc:creator>
  <dc:description/>
  <cp:lastModifiedBy>Andrew L. Wright</cp:lastModifiedBy>
  <cp:revision>1627</cp:revision>
  <cp:lastPrinted>2000-01-26T17:08:24Z</cp:lastPrinted>
  <dcterms:created xsi:type="dcterms:W3CDTF">1998-01-21T04:44:42Z</dcterms:created>
  <dcterms:modified xsi:type="dcterms:W3CDTF">2009-11-17T20:00:51Z</dcterms:modified>
</cp:coreProperties>
</file>